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57" r:id="rId3"/>
    <p:sldId id="273" r:id="rId4"/>
    <p:sldId id="274" r:id="rId6"/>
    <p:sldId id="272" r:id="rId7"/>
    <p:sldId id="276" r:id="rId8"/>
    <p:sldId id="258" r:id="rId9"/>
    <p:sldId id="266" r:id="rId10"/>
    <p:sldId id="265" r:id="rId11"/>
    <p:sldId id="269" r:id="rId12"/>
    <p:sldId id="270" r:id="rId13"/>
    <p:sldId id="259" r:id="rId14"/>
    <p:sldId id="267" r:id="rId15"/>
    <p:sldId id="260" r:id="rId16"/>
    <p:sldId id="279" r:id="rId17"/>
    <p:sldId id="278" r:id="rId18"/>
    <p:sldId id="283" r:id="rId19"/>
    <p:sldId id="286" r:id="rId20"/>
    <p:sldId id="285" r:id="rId21"/>
    <p:sldId id="262" r:id="rId22"/>
    <p:sldId id="288" r:id="rId23"/>
    <p:sldId id="289" r:id="rId24"/>
    <p:sldId id="294" r:id="rId25"/>
    <p:sldId id="263" r:id="rId26"/>
    <p:sldId id="293" r:id="rId27"/>
    <p:sldId id="295" r:id="rId28"/>
  </p:sldIdLst>
  <p:sldSz cx="12192000" cy="6858000"/>
  <p:notesSz cx="6858000" cy="9144000"/>
  <p:embeddedFontLst>
    <p:embeddedFont>
      <p:font typeface="Calibri" panose="020F0502020204030204" charset="0"/>
      <p:regular r:id="rId33"/>
      <p:bold r:id="rId34"/>
      <p:italic r:id="rId35"/>
      <p:boldItalic r:id="rId36"/>
    </p:embeddedFont>
    <p:embeddedFont>
      <p:font typeface="微软雅黑" panose="020B0503020204020204" charset="-122"/>
      <p:regular r:id="rId37"/>
    </p:embeddedFont>
    <p:embeddedFont>
      <p:font typeface="汉仪旗黑-85S" panose="00020600040101010101" pitchFamily="18" charset="-122"/>
      <p:bold r:id="rId38"/>
    </p:embeddedFont>
    <p:embeddedFont>
      <p:font typeface="微软雅黑 Light" panose="020B0502040204020203" pitchFamily="34" charset="-122"/>
      <p:regular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With 95% confidence level, 𝑍0.05 = 1.64. Reject null if z &gt; 1.64. Since z is </a:t>
            </a:r>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2.2</a:t>
            </a:r>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 we reject the null hypothesis and conclude that at 95% confidence level, variant B generates less conversion than variant A.</a:t>
            </a:r>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With 95% confidence level, 𝑍0.05 = 1.64. Reject null if z &gt; 1.64. Since z is 12.22, we reject the null hypothesis and conclude that at 95% confidence level, variant B generates less </a:t>
            </a:r>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churn </a:t>
            </a:r>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than variant A.</a:t>
            </a:r>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endParaRPr>
          </a:p>
          <a:p>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endParaRPr>
          </a:p>
          <a:p>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endParaRPr>
          </a:p>
          <a:p>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comment: large sample, assume one population, paired sample or is it not, stating the assumption,</a:t>
            </a:r>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With 95% confidence level, 𝑍0.05 = 1.64. Reject null if z &gt; 1.64. Since </a:t>
            </a:r>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a:t>
            </a:r>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z</a:t>
            </a:r>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a:t>
            </a:r>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 is </a:t>
            </a:r>
            <a:r>
              <a:rPr lang="en-US"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9.71</a:t>
            </a:r>
            <a:r>
              <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 we reject the null hypothesis and conclude that at 95% confidence level, variant B generates less conversion than variant A.</a:t>
            </a:r>
            <a:endParaRPr altLang="zh-CN"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5.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1.xml"/><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8.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1.xml"/><Relationship Id="rId2" Type="http://schemas.openxmlformats.org/officeDocument/2006/relationships/tags" Target="../tags/tag100.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0.xml"/><Relationship Id="rId2" Type="http://schemas.openxmlformats.org/officeDocument/2006/relationships/tags" Target="../tags/tag109.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9.xml"/><Relationship Id="rId2" Type="http://schemas.openxmlformats.org/officeDocument/2006/relationships/tags" Target="../tags/tag118.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3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30.xml"/><Relationship Id="rId2" Type="http://schemas.openxmlformats.org/officeDocument/2006/relationships/tags" Target="../tags/tag129.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0.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4.png"/><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3.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3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file:///C:\Users\1V994W2\Documents\Tencent%20Files\574576071\FileRecv\&#25340;&#35013;&#32032;&#26448;\forright\\02\subject_holdleft_196,125,103_0_staid_full_0.png" TargetMode="External"/><Relationship Id="rId3" Type="http://schemas.openxmlformats.org/officeDocument/2006/relationships/image" Target="../media/image5.png"/><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0.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8.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cxnSp>
        <p:nvCxnSpPr>
          <p:cNvPr id="10" name="直接连接符 9"/>
          <p:cNvCxnSpPr/>
          <p:nvPr userDrawn="1">
            <p:custDataLst>
              <p:tags r:id="rId8"/>
            </p:custDataLst>
          </p:nvPr>
        </p:nvCxnSpPr>
        <p:spPr>
          <a:xfrm>
            <a:off x="6604318" y="2893695"/>
            <a:ext cx="435229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6" hasCustomPrompt="1"/>
            <p:custDataLst>
              <p:tags r:id="rId9"/>
            </p:custDataLst>
          </p:nvPr>
        </p:nvSpPr>
        <p:spPr>
          <a:xfrm>
            <a:off x="6604319" y="4723765"/>
            <a:ext cx="2135505"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4" name="文本占位符 3"/>
          <p:cNvSpPr>
            <a:spLocks noGrp="1"/>
          </p:cNvSpPr>
          <p:nvPr>
            <p:ph type="body" sz="quarter" idx="15" hasCustomPrompt="1"/>
            <p:custDataLst>
              <p:tags r:id="rId10"/>
            </p:custDataLst>
          </p:nvPr>
        </p:nvSpPr>
        <p:spPr>
          <a:xfrm>
            <a:off x="8744269" y="4723765"/>
            <a:ext cx="2135505" cy="408940"/>
          </a:xfrm>
          <a:prstGeom prst="rect">
            <a:avLst/>
          </a:prstGeom>
        </p:spPr>
        <p:txBody>
          <a:bodyPr vert="horz" wrap="square" lIns="0" tIns="0" rIns="0" bIns="0" anchor="t" anchorCtr="0">
            <a:normAutofit/>
          </a:bodyPr>
          <a:lstStyle>
            <a:lvl1pPr marL="342900" marR="0" indent="-342900" algn="r" rtl="0" eaLnBrk="1" fontAlgn="auto">
              <a:lnSpc>
                <a:spcPct val="130000"/>
              </a:lnSpc>
              <a:spcBef>
                <a:spcPts val="0"/>
              </a:spcBef>
              <a:spcAft>
                <a:spcPts val="100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stStyle>
          <a:p>
            <a:pPr marL="0" marR="0" lvl="0" indent="0" algn="r"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编辑文本</a:t>
            </a:r>
            <a:endParaRPr lang="zh-CN" altLang="en-US"/>
          </a:p>
        </p:txBody>
      </p:sp>
      <p:sp>
        <p:nvSpPr>
          <p:cNvPr id="3" name="副标题 2"/>
          <p:cNvSpPr>
            <a:spLocks noGrp="1"/>
          </p:cNvSpPr>
          <p:nvPr>
            <p:ph type="subTitle" idx="14" hasCustomPrompt="1"/>
            <p:custDataLst>
              <p:tags r:id="rId11"/>
            </p:custDataLst>
          </p:nvPr>
        </p:nvSpPr>
        <p:spPr>
          <a:xfrm>
            <a:off x="6604319" y="3100705"/>
            <a:ext cx="4351655" cy="1569720"/>
          </a:xfrm>
        </p:spPr>
        <p:txBody>
          <a:bodyPr vert="horz" wrap="square" lIns="0" tIns="0" rIns="0" bIns="0" anchor="t" anchorCtr="0">
            <a:normAutofit/>
          </a:bodyPr>
          <a:lstStyle>
            <a:lvl1pPr marL="0" marR="0" indent="0" algn="l" defTabSz="914400" rtl="0" eaLnBrk="1" fontAlgn="auto" latinLnBrk="0" hangingPunct="1">
              <a:lnSpc>
                <a:spcPct val="120000"/>
              </a:lnSpc>
              <a:spcBef>
                <a:spcPts val="800"/>
              </a:spcBef>
              <a:spcAft>
                <a:spcPts val="0"/>
              </a:spcAft>
              <a:buClrTx/>
              <a:buSzPts val="1600"/>
              <a:buFont typeface="Arial" panose="020B0604020202020204" pitchFamily="34" charset="0"/>
              <a:buNone/>
              <a:defRPr sz="1600" b="0" spc="150">
                <a:solidFill>
                  <a:schemeClr val="bg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2"/>
            </p:custDataLst>
          </p:nvPr>
        </p:nvSpPr>
        <p:spPr>
          <a:xfrm>
            <a:off x="6604319" y="1725296"/>
            <a:ext cx="482536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矩形 7"/>
          <p:cNvSpPr/>
          <p:nvPr userDrawn="1">
            <p:custDataLst>
              <p:tags r:id="rId8"/>
            </p:custDataLst>
          </p:nvPr>
        </p:nvSpPr>
        <p:spPr>
          <a:xfrm>
            <a:off x="6837045" y="3870325"/>
            <a:ext cx="4359910" cy="49403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auto"/>
            <a:endParaRPr lang="zh-CN" altLang="en-US"/>
          </a:p>
        </p:txBody>
      </p:sp>
      <p:sp>
        <p:nvSpPr>
          <p:cNvPr id="7" name="文本占位符 6"/>
          <p:cNvSpPr>
            <a:spLocks noGrp="1"/>
          </p:cNvSpPr>
          <p:nvPr>
            <p:ph type="body" idx="14" hasCustomPrompt="1"/>
            <p:custDataLst>
              <p:tags r:id="rId9"/>
            </p:custDataLst>
          </p:nvPr>
        </p:nvSpPr>
        <p:spPr>
          <a:xfrm>
            <a:off x="6980555" y="3874135"/>
            <a:ext cx="4067175" cy="490220"/>
          </a:xfrm>
        </p:spPr>
        <p:txBody>
          <a:bodyPr vert="horz" wrap="square" lIns="0" tIns="0" rIns="0" bIns="0" anchor="t" anchorCtr="0">
            <a:normAutofit/>
          </a:bodyPr>
          <a:lstStyle>
            <a:lvl1pPr marL="457200" marR="0" indent="-45720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10"/>
            </p:custDataLst>
          </p:nvPr>
        </p:nvSpPr>
        <p:spPr>
          <a:xfrm>
            <a:off x="6837045" y="2493645"/>
            <a:ext cx="4359910"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0" y="0"/>
            <a:ext cx="720090" cy="44672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469220"/>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email"/>
          <a:stretch>
            <a:fillRect/>
          </a:stretch>
        </p:blipFill>
        <p:spPr>
          <a:xfrm>
            <a:off x="11471910" y="0"/>
            <a:ext cx="720090" cy="446722"/>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44672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469220"/>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44672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469220"/>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email"/>
          <a:stretch>
            <a:fillRect/>
          </a:stretch>
        </p:blipFill>
        <p:spPr>
          <a:xfrm>
            <a:off x="11471910" y="6411278"/>
            <a:ext cx="720090" cy="446722"/>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388780"/>
            <a:ext cx="720090" cy="469220"/>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10571797" y="5852875"/>
            <a:ext cx="1620202" cy="1005126"/>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802255"/>
            <a:ext cx="1620202" cy="105574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2307909" y="3260090"/>
            <a:ext cx="5767705" cy="835660"/>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2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2307909" y="4298951"/>
            <a:ext cx="5767705" cy="57594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304800" y="2194560"/>
            <a:ext cx="4389120" cy="2468880"/>
          </a:xfrm>
          <a:prstGeom prst="rect">
            <a:avLst/>
          </a:prstGeom>
        </p:spPr>
      </p:pic>
      <p:sp>
        <p:nvSpPr>
          <p:cNvPr id="6" name="任意多边形 6"/>
          <p:cNvSpPr/>
          <p:nvPr userDrawn="1">
            <p:custDataLst>
              <p:tags r:id="rId5"/>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6"/>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446722"/>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469220"/>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2.xml"/><Relationship Id="rId23" Type="http://schemas.openxmlformats.org/officeDocument/2006/relationships/tags" Target="../tags/tag141.xml"/><Relationship Id="rId22" Type="http://schemas.openxmlformats.org/officeDocument/2006/relationships/tags" Target="../tags/tag140.xml"/><Relationship Id="rId21" Type="http://schemas.openxmlformats.org/officeDocument/2006/relationships/tags" Target="../tags/tag139.xml"/><Relationship Id="rId20" Type="http://schemas.openxmlformats.org/officeDocument/2006/relationships/tags" Target="../tags/tag138.xml"/><Relationship Id="rId2" Type="http://schemas.openxmlformats.org/officeDocument/2006/relationships/slideLayout" Target="../slideLayouts/slideLayout2.xml"/><Relationship Id="rId19" Type="http://schemas.openxmlformats.org/officeDocument/2006/relationships/tags" Target="../tags/tag137.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0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7.xml"/><Relationship Id="rId7" Type="http://schemas.openxmlformats.org/officeDocument/2006/relationships/tags" Target="../tags/tag219.xml"/><Relationship Id="rId6" Type="http://schemas.openxmlformats.org/officeDocument/2006/relationships/image" Target="../media/image14.png"/><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xml"/><Relationship Id="rId7" Type="http://schemas.openxmlformats.org/officeDocument/2006/relationships/tags" Target="../tags/tag225.xml"/><Relationship Id="rId6" Type="http://schemas.openxmlformats.org/officeDocument/2006/relationships/image" Target="../media/image15.png"/><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31.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0" Type="http://schemas.openxmlformats.org/officeDocument/2006/relationships/notesSlide" Target="../notesSlides/notesSlide11.xml"/><Relationship Id="rId1" Type="http://schemas.openxmlformats.org/officeDocument/2006/relationships/tags" Target="../tags/tag226.xml"/></Relationships>
</file>

<file path=ppt/slides/_rels/slide17.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3" Type="http://schemas.openxmlformats.org/officeDocument/2006/relationships/slideLayout" Target="../slideLayouts/slideLayout7.xml"/><Relationship Id="rId12" Type="http://schemas.openxmlformats.org/officeDocument/2006/relationships/tags" Target="../tags/tag241.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232.xml"/></Relationships>
</file>

<file path=ppt/slides/_rels/slide18.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image" Target="../media/image20.png"/><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tags" Target="../tags/tag243.xml"/><Relationship Id="rId12" Type="http://schemas.openxmlformats.org/officeDocument/2006/relationships/slideLayout" Target="../slideLayouts/slideLayout7.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62.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0" Type="http://schemas.openxmlformats.org/officeDocument/2006/relationships/notesSlide" Target="../notesSlides/notesSlide13.xml"/><Relationship Id="rId1" Type="http://schemas.openxmlformats.org/officeDocument/2006/relationships/tags" Target="../tags/tag257.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7.xml"/><Relationship Id="rId7" Type="http://schemas.openxmlformats.org/officeDocument/2006/relationships/tags" Target="../tags/tag268.xml"/><Relationship Id="rId6" Type="http://schemas.openxmlformats.org/officeDocument/2006/relationships/image" Target="../media/image23.png"/><Relationship Id="rId5" Type="http://schemas.openxmlformats.org/officeDocument/2006/relationships/tags" Target="../tags/tag267.xml"/><Relationship Id="rId4" Type="http://schemas.openxmlformats.org/officeDocument/2006/relationships/tags" Target="../tags/tag266.xml"/><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tags" Target="../tags/tag274.xml"/><Relationship Id="rId6" Type="http://schemas.openxmlformats.org/officeDocument/2006/relationships/image" Target="../media/image24.png"/><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7.xml"/><Relationship Id="rId7" Type="http://schemas.openxmlformats.org/officeDocument/2006/relationships/tags" Target="../tags/tag285.xml"/><Relationship Id="rId6" Type="http://schemas.openxmlformats.org/officeDocument/2006/relationships/image" Target="../media/image25.png"/><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ags" Target="../tags/tag29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tags" Target="../tags/tag289.xml"/><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63.xml"/><Relationship Id="rId5" Type="http://schemas.openxmlformats.org/officeDocument/2006/relationships/image" Target="../media/image6.png"/><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9.xml"/><Relationship Id="rId7" Type="http://schemas.openxmlformats.org/officeDocument/2006/relationships/image" Target="../media/image8.png"/><Relationship Id="rId6" Type="http://schemas.openxmlformats.org/officeDocument/2006/relationships/tags" Target="../tags/tag168.xml"/><Relationship Id="rId5" Type="http://schemas.openxmlformats.org/officeDocument/2006/relationships/image" Target="../media/image7.png"/><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tags" Target="../tags/tag180.xml"/><Relationship Id="rId6" Type="http://schemas.openxmlformats.org/officeDocument/2006/relationships/image" Target="../media/image9.png"/><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tags" Target="../tags/tag186.xml"/><Relationship Id="rId6" Type="http://schemas.openxmlformats.org/officeDocument/2006/relationships/image" Target="../media/image10.png"/><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1"/>
            </p:custDataLst>
          </p:nvPr>
        </p:nvSpPr>
        <p:spPr>
          <a:xfrm>
            <a:off x="6604635" y="1725295"/>
            <a:ext cx="5356225" cy="970915"/>
          </a:xfrm>
        </p:spPr>
        <p:txBody>
          <a:bodyPr wrap="square">
            <a:normAutofit/>
          </a:bodyPr>
          <a:lstStyle/>
          <a:p>
            <a:r>
              <a:rPr lang="en-US" altLang="zh-CN">
                <a:solidFill>
                  <a:schemeClr val="lt1"/>
                </a:solidFill>
              </a:rPr>
              <a:t>CHURN CASE</a:t>
            </a:r>
            <a:endParaRPr lang="en-US" altLang="zh-CN">
              <a:solidFill>
                <a:schemeClr val="lt1"/>
              </a:solidFill>
            </a:endParaRPr>
          </a:p>
        </p:txBody>
      </p:sp>
      <p:sp>
        <p:nvSpPr>
          <p:cNvPr id="3" name="副标题 2"/>
          <p:cNvSpPr>
            <a:spLocks noGrp="1"/>
          </p:cNvSpPr>
          <p:nvPr>
            <p:ph type="subTitle" idx="14"/>
            <p:custDataLst>
              <p:tags r:id="rId2"/>
            </p:custDataLst>
          </p:nvPr>
        </p:nvSpPr>
        <p:spPr>
          <a:xfrm>
            <a:off x="6604635" y="3100705"/>
            <a:ext cx="4549775" cy="2299970"/>
          </a:xfrm>
        </p:spPr>
        <p:txBody>
          <a:bodyPr wrap="square">
            <a:noAutofit/>
          </a:bodyPr>
          <a:lstStyle/>
          <a:p>
            <a:r>
              <a:rPr lang="en-US" altLang="zh-CN" sz="1800">
                <a:solidFill>
                  <a:schemeClr val="lt1"/>
                </a:solidFill>
              </a:rPr>
              <a:t>AB testing</a:t>
            </a:r>
            <a:endParaRPr lang="en-US" altLang="zh-CN" sz="1800">
              <a:solidFill>
                <a:schemeClr val="lt1"/>
              </a:solidFill>
            </a:endParaRPr>
          </a:p>
          <a:p>
            <a:r>
              <a:rPr lang="en-US" altLang="zh-CN" sz="1800">
                <a:solidFill>
                  <a:schemeClr val="lt1"/>
                </a:solidFill>
              </a:rPr>
              <a:t>Customer Segmentation</a:t>
            </a:r>
            <a:endParaRPr lang="en-US" altLang="zh-CN" sz="1800">
              <a:solidFill>
                <a:schemeClr val="lt1"/>
              </a:solidFill>
            </a:endParaRPr>
          </a:p>
          <a:p>
            <a:r>
              <a:rPr lang="en-US" altLang="zh-CN" sz="1800">
                <a:solidFill>
                  <a:schemeClr val="lt1"/>
                </a:solidFill>
              </a:rPr>
              <a:t>Decision Tree</a:t>
            </a:r>
            <a:endParaRPr lang="en-US" altLang="zh-CN" sz="1800">
              <a:solidFill>
                <a:schemeClr val="lt1"/>
              </a:solidFill>
            </a:endParaRPr>
          </a:p>
          <a:p>
            <a:r>
              <a:rPr lang="en-US" altLang="zh-CN" sz="1800">
                <a:solidFill>
                  <a:schemeClr val="lt1"/>
                </a:solidFill>
              </a:rPr>
              <a:t>Logistic Regression</a:t>
            </a:r>
            <a:endParaRPr lang="en-US" altLang="zh-CN" sz="1800">
              <a:solidFill>
                <a:schemeClr val="lt1"/>
              </a:solidFill>
            </a:endParaRPr>
          </a:p>
          <a:p>
            <a:r>
              <a:rPr lang="en-US" altLang="zh-CN" sz="1800">
                <a:solidFill>
                  <a:schemeClr val="lt1"/>
                </a:solidFill>
              </a:rPr>
              <a:t>Model Evaluation</a:t>
            </a:r>
            <a:endParaRPr lang="en-US" altLang="zh-CN" sz="1800">
              <a:solidFill>
                <a:schemeClr val="lt1"/>
              </a:solidFill>
            </a:endParaRPr>
          </a:p>
          <a:p>
            <a:r>
              <a:rPr lang="en-US" altLang="zh-CN" sz="1800">
                <a:solidFill>
                  <a:schemeClr val="lt1"/>
                </a:solidFill>
              </a:rPr>
              <a:t>Customer Lifetime Value</a:t>
            </a:r>
            <a:endParaRPr lang="en-US" altLang="zh-CN" sz="1800">
              <a:solidFill>
                <a:schemeClr val="lt1"/>
              </a:solidFill>
            </a:endParaRPr>
          </a:p>
          <a:p>
            <a:r>
              <a:rPr lang="en-US" altLang="zh-CN" sz="1800">
                <a:solidFill>
                  <a:schemeClr val="lt1"/>
                </a:solidFill>
                <a:sym typeface="+mn-ea"/>
              </a:rPr>
              <a:t>Rui Li</a:t>
            </a:r>
            <a:endParaRPr lang="en-US" altLang="zh-CN" sz="1800">
              <a:solidFill>
                <a:schemeClr val="lt1"/>
              </a:solidFill>
            </a:endParaRPr>
          </a:p>
          <a:p>
            <a:endParaRPr lang="en-US" altLang="zh-CN" sz="1800">
              <a:solidFill>
                <a:schemeClr val="lt1"/>
              </a:solidFill>
            </a:endParaRPr>
          </a:p>
        </p:txBody>
      </p:sp>
      <p:sp>
        <p:nvSpPr>
          <p:cNvPr id="4" name="文本占位符 3"/>
          <p:cNvSpPr>
            <a:spLocks noGrp="1"/>
          </p:cNvSpPr>
          <p:nvPr>
            <p:ph type="body" sz="quarter" idx="15"/>
            <p:custDataLst>
              <p:tags r:id="rId3"/>
            </p:custDataLst>
          </p:nvPr>
        </p:nvSpPr>
        <p:spPr>
          <a:xfrm>
            <a:off x="9971089" y="5809615"/>
            <a:ext cx="2135505" cy="408940"/>
          </a:xfrm>
        </p:spPr>
        <p:txBody>
          <a:bodyPr wrap="square">
            <a:normAutofit/>
          </a:bodyPr>
          <a:lstStyle/>
          <a:p>
            <a:r>
              <a:rPr lang="en-US" altLang="zh-CN">
                <a:solidFill>
                  <a:schemeClr val="lt1"/>
                </a:solidFill>
              </a:rPr>
              <a:t>2020/5/15</a:t>
            </a:r>
            <a:endParaRPr lang="en-US" altLang="zh-CN">
              <a:solidFill>
                <a:schemeClr val="lt1"/>
              </a:solidFill>
            </a:endParaRPr>
          </a:p>
        </p:txBody>
      </p:sp>
      <p:sp>
        <p:nvSpPr>
          <p:cNvPr id="5" name="文本占位符 4"/>
          <p:cNvSpPr>
            <a:spLocks noGrp="1"/>
          </p:cNvSpPr>
          <p:nvPr>
            <p:ph type="body" sz="quarter" idx="16"/>
            <p:custDataLst>
              <p:tags r:id="rId4"/>
            </p:custDataLst>
          </p:nvPr>
        </p:nvSpPr>
        <p:spPr>
          <a:xfrm>
            <a:off x="6284595" y="5535295"/>
            <a:ext cx="5675630" cy="1304925"/>
          </a:xfrm>
        </p:spPr>
        <p:txBody>
          <a:bodyPr wrap="square">
            <a:normAutofit fontScale="85000"/>
          </a:bodyPr>
          <a:lstStyle/>
          <a:p>
            <a:endParaRPr lang="en-US" altLang="zh-CN">
              <a:solidFill>
                <a:schemeClr val="lt1"/>
              </a:solidFill>
            </a:endParaRPr>
          </a:p>
          <a:p>
            <a:endParaRPr lang="en-US" altLang="zh-CN">
              <a:solidFill>
                <a:schemeClr val="lt1"/>
              </a:solidFill>
            </a:endParaRPr>
          </a:p>
          <a:p>
            <a:r>
              <a:rPr lang="en-US" altLang="zh-CN">
                <a:solidFill>
                  <a:schemeClr val="lt1"/>
                </a:solidFill>
              </a:rPr>
              <a:t>https://github.com/ruili629/MarketingAnalyticsAssignment</a:t>
            </a:r>
            <a:endParaRPr lang="en-US" altLang="zh-CN">
              <a:solidFill>
                <a:schemeClr val="lt1"/>
              </a:solidFill>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Optimal Sample Size and Sequential Testing </a:t>
            </a:r>
            <a:r>
              <a:rPr altLang="zh-CN" sz="3200" b="1" spc="300" noProof="0">
                <a:ln w="3175">
                  <a:noFill/>
                  <a:prstDash val="dash"/>
                </a:ln>
                <a:solidFill>
                  <a:sysClr val="windowText" lastClr="000000">
                    <a:lumMod val="75000"/>
                    <a:lumOff val="25000"/>
                  </a:sysClr>
                </a:solidFill>
                <a:uLnTx/>
                <a:uFillTx/>
                <a:latin typeface="Arial" panose="020B0604020202020204" pitchFamily="34" charset="0"/>
                <a:ea typeface="微软雅黑" panose="020B0503020204020204" charset="-122"/>
                <a:cs typeface="微软雅黑" panose="020B0503020204020204" charset="-122"/>
                <a:sym typeface="+mn-ea"/>
              </a:rPr>
              <a:t>- (paid)</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579120" y="2209165"/>
            <a:ext cx="10098405"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The optimal sample size for each segment is 2616</a:t>
            </a:r>
            <a:endPar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endParaRPr>
          </a:p>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The challenger wins 0.0% of the time.</a:t>
            </a:r>
            <a:endPar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Assume P(Xi=1) under H0 = p-varA and P(Xi=1) under H1 = p-treatment.</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Set desired type 1 error = 5% and type 2 error = 20%. </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Success rate is 80.0%</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2</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p:txBody>
          <a:bodyPr wrap="square">
            <a:normAutofit/>
          </a:bodyPr>
          <a:lstStyle/>
          <a:p>
            <a:r>
              <a:rPr lang="zh-CN" altLang="en-US">
                <a:solidFill>
                  <a:schemeClr val="tx1"/>
                </a:solidFill>
              </a:rPr>
              <a:t>单击此处添加副标题内容</a:t>
            </a:r>
            <a:endParaRPr lang="zh-CN" altLang="en-US">
              <a:solidFill>
                <a:schemeClr val="tx1"/>
              </a:solidFill>
            </a:endParaRPr>
          </a:p>
        </p:txBody>
      </p:sp>
      <p:sp>
        <p:nvSpPr>
          <p:cNvPr id="3" name="标题 2"/>
          <p:cNvSpPr>
            <a:spLocks noGrp="1"/>
          </p:cNvSpPr>
          <p:nvPr>
            <p:ph type="ctrTitle" idx="14"/>
            <p:custDataLst>
              <p:tags r:id="rId4"/>
            </p:custDataLst>
          </p:nvPr>
        </p:nvSpPr>
        <p:spPr>
          <a:xfrm>
            <a:off x="2308225" y="3260090"/>
            <a:ext cx="6934835" cy="835660"/>
          </a:xfrm>
        </p:spPr>
        <p:txBody>
          <a:bodyPr wrap="square">
            <a:normAutofit fontScale="90000"/>
          </a:bodyPr>
          <a:lstStyle/>
          <a:p>
            <a:r>
              <a:rPr lang="en-US" altLang="zh-CN">
                <a:solidFill>
                  <a:schemeClr val="tx1"/>
                </a:solidFill>
              </a:rPr>
              <a:t>Customer Segmentation</a:t>
            </a:r>
            <a:endParaRPr lang="en-US" altLang="zh-CN">
              <a:solidFill>
                <a:schemeClr val="tx1"/>
              </a:solidFill>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292805" y="30995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Customer segmentation</a:t>
            </a:r>
            <a:endParaRPr kumimoji="0" lang="zh-CN" altLang="en-US"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grpSp>
        <p:nvGrpSpPr>
          <p:cNvPr id="11" name="组合 10"/>
          <p:cNvGrpSpPr/>
          <p:nvPr>
            <p:custDataLst>
              <p:tags r:id="rId2"/>
            </p:custDataLst>
          </p:nvPr>
        </p:nvGrpSpPr>
        <p:grpSpPr>
          <a:xfrm>
            <a:off x="11400304" y="434583"/>
            <a:ext cx="203545" cy="74612"/>
            <a:chOff x="9839643" y="910585"/>
            <a:chExt cx="203545" cy="74612"/>
          </a:xfrm>
        </p:grpSpPr>
        <p:cxnSp>
          <p:nvCxnSpPr>
            <p:cNvPr id="12" name="直接连接符 11"/>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8" name="图片 7"/>
          <p:cNvPicPr>
            <a:picLocks noChangeAspect="1"/>
          </p:cNvPicPr>
          <p:nvPr/>
        </p:nvPicPr>
        <p:blipFill>
          <a:blip r:embed="rId5"/>
          <a:stretch>
            <a:fillRect/>
          </a:stretch>
        </p:blipFill>
        <p:spPr>
          <a:xfrm>
            <a:off x="389890" y="2966720"/>
            <a:ext cx="11510010" cy="3510915"/>
          </a:xfrm>
          <a:prstGeom prst="rect">
            <a:avLst/>
          </a:prstGeom>
        </p:spPr>
      </p:pic>
      <p:pic>
        <p:nvPicPr>
          <p:cNvPr id="3" name="图片 2"/>
          <p:cNvPicPr>
            <a:picLocks noChangeAspect="1"/>
          </p:cNvPicPr>
          <p:nvPr/>
        </p:nvPicPr>
        <p:blipFill>
          <a:blip r:embed="rId6"/>
          <a:stretch>
            <a:fillRect/>
          </a:stretch>
        </p:blipFill>
        <p:spPr>
          <a:xfrm>
            <a:off x="8177530" y="434340"/>
            <a:ext cx="3722370" cy="2489200"/>
          </a:xfrm>
          <a:prstGeom prst="rect">
            <a:avLst/>
          </a:prstGeom>
        </p:spPr>
      </p:pic>
      <p:sp>
        <p:nvSpPr>
          <p:cNvPr id="4" name="文本框 3"/>
          <p:cNvSpPr txBox="1"/>
          <p:nvPr/>
        </p:nvSpPr>
        <p:spPr>
          <a:xfrm>
            <a:off x="593090" y="936625"/>
            <a:ext cx="7900670" cy="2030095"/>
          </a:xfrm>
          <a:prstGeom prst="rect">
            <a:avLst/>
          </a:prstGeom>
          <a:noFill/>
        </p:spPr>
        <p:txBody>
          <a:bodyPr wrap="square" rtlCol="0">
            <a:spAutoFit/>
          </a:bodyPr>
          <a:p>
            <a:r>
              <a:rPr lang="en-US" altLang="zh-CN" sz="1400" b="1"/>
              <a:t>Cluster 0 (High value) customer description: </a:t>
            </a:r>
            <a:endParaRPr lang="en-US" altLang="zh-CN" sz="1400"/>
          </a:p>
          <a:p>
            <a:r>
              <a:rPr lang="en-US" altLang="zh-CN" sz="1400">
                <a:solidFill>
                  <a:srgbClr val="FF0000"/>
                </a:solidFill>
              </a:rPr>
              <a:t>1. They completed less videos but they rated much more often.</a:t>
            </a:r>
            <a:endParaRPr lang="en-US" altLang="zh-CN" sz="1400"/>
          </a:p>
          <a:p>
            <a:r>
              <a:rPr lang="en-US" altLang="zh-CN" sz="1400"/>
              <a:t>2. Customer internet package: base mainly.</a:t>
            </a:r>
            <a:endParaRPr lang="en-US" altLang="zh-CN" sz="1400"/>
          </a:p>
          <a:p>
            <a:r>
              <a:rPr lang="en-US" altLang="zh-CN" sz="1400"/>
              <a:t>3. Preferred genre: comedy and drama mainly.</a:t>
            </a:r>
            <a:endParaRPr lang="en-US" altLang="zh-CN" sz="1400"/>
          </a:p>
          <a:p>
            <a:r>
              <a:rPr lang="en-US" altLang="zh-CN" sz="1400"/>
              <a:t>4. Main Attribution_technical_brand: “sem intent google”, ”email blast” .</a:t>
            </a:r>
            <a:endParaRPr lang="en-US" altLang="zh-CN" sz="1400"/>
          </a:p>
          <a:p>
            <a:r>
              <a:rPr lang="en-US" altLang="zh-CN" sz="1400"/>
              <a:t>5. Plan_type: high_uae_14_day_trial</a:t>
            </a:r>
            <a:endParaRPr lang="en-US" altLang="zh-CN" sz="1400"/>
          </a:p>
          <a:p>
            <a:r>
              <a:rPr lang="en-US" altLang="zh-CN" sz="1400"/>
              <a:t>6. Main Payment_type:Paypal</a:t>
            </a:r>
            <a:endParaRPr lang="en-US" altLang="zh-CN" sz="1400"/>
          </a:p>
          <a:p>
            <a:r>
              <a:rPr lang="en-US" altLang="zh-CN" sz="1400"/>
              <a:t>7. Main Payment_type_Standard:Charter</a:t>
            </a:r>
            <a:endParaRPr lang="en-US" altLang="zh-CN" sz="1400"/>
          </a:p>
          <a:p>
            <a:r>
              <a:rPr lang="en-US" altLang="zh-CN" sz="1400">
                <a:ln w="22225">
                  <a:solidFill>
                    <a:schemeClr val="accent2"/>
                  </a:solidFill>
                  <a:prstDash val="solid"/>
                </a:ln>
                <a:solidFill>
                  <a:schemeClr val="accent2">
                    <a:lumMod val="40000"/>
                    <a:lumOff val="60000"/>
                  </a:schemeClr>
                </a:solidFill>
                <a:effectLst/>
              </a:rPr>
              <a:t>8. High Value becasue they pay.</a:t>
            </a:r>
            <a:endParaRPr lang="en-US" altLang="zh-CN" sz="1400">
              <a:ln w="22225">
                <a:solidFill>
                  <a:schemeClr val="accent2"/>
                </a:solidFill>
                <a:prstDash val="solid"/>
              </a:ln>
              <a:solidFill>
                <a:schemeClr val="accent2">
                  <a:lumMod val="40000"/>
                  <a:lumOff val="60000"/>
                </a:schemeClr>
              </a:solidFill>
              <a:effectLst/>
            </a:endParaRPr>
          </a:p>
        </p:txBody>
      </p:sp>
      <p:sp>
        <p:nvSpPr>
          <p:cNvPr id="6" name="椭圆 5"/>
          <p:cNvSpPr/>
          <p:nvPr/>
        </p:nvSpPr>
        <p:spPr>
          <a:xfrm>
            <a:off x="10754360" y="5782945"/>
            <a:ext cx="1028065" cy="438785"/>
          </a:xfrm>
          <a:prstGeom prst="ellipse">
            <a:avLst/>
          </a:prstGeom>
          <a:noFill/>
          <a:ln w="63500" cmpd="sng">
            <a:solidFill>
              <a:srgbClr val="FF0000"/>
            </a:solidFill>
            <a:prstDash val="solid"/>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椭圆 6"/>
          <p:cNvSpPr/>
          <p:nvPr/>
        </p:nvSpPr>
        <p:spPr>
          <a:xfrm>
            <a:off x="10794365" y="4934585"/>
            <a:ext cx="1028065" cy="438785"/>
          </a:xfrm>
          <a:prstGeom prst="ellipse">
            <a:avLst/>
          </a:prstGeom>
          <a:noFill/>
          <a:ln w="63500" cmpd="sng">
            <a:solidFill>
              <a:srgbClr val="FF0000"/>
            </a:solidFill>
            <a:prstDash val="solid"/>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椭圆 9"/>
          <p:cNvSpPr/>
          <p:nvPr/>
        </p:nvSpPr>
        <p:spPr>
          <a:xfrm>
            <a:off x="3251835" y="3209925"/>
            <a:ext cx="1028065" cy="438785"/>
          </a:xfrm>
          <a:prstGeom prst="ellipse">
            <a:avLst/>
          </a:prstGeom>
          <a:noFill/>
          <a:ln w="63500" cmpd="sng">
            <a:solidFill>
              <a:srgbClr val="FF0000"/>
            </a:solidFill>
            <a:prstDash val="solid"/>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3</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a:xfrm>
            <a:off x="2141220" y="4080510"/>
            <a:ext cx="6320790" cy="1076960"/>
          </a:xfrm>
        </p:spPr>
        <p:txBody>
          <a:bodyPr wrap="square">
            <a:normAutofit fontScale="90000"/>
          </a:bodyPr>
          <a:lstStyle/>
          <a:p>
            <a:r>
              <a:rPr lang="en-US" altLang="zh-CN">
                <a:solidFill>
                  <a:schemeClr val="tx1"/>
                </a:solidFill>
              </a:rPr>
              <a:t>Preprocess our input DF</a:t>
            </a:r>
            <a:endParaRPr lang="en-US" altLang="zh-CN">
              <a:solidFill>
                <a:schemeClr val="tx1"/>
              </a:solidFill>
            </a:endParaRPr>
          </a:p>
          <a:p>
            <a:r>
              <a:rPr lang="en-US" altLang="zh-CN">
                <a:solidFill>
                  <a:schemeClr val="tx1"/>
                </a:solidFill>
              </a:rPr>
              <a:t>Feature Selection</a:t>
            </a:r>
            <a:endParaRPr lang="en-US" altLang="zh-CN">
              <a:solidFill>
                <a:schemeClr val="tx1"/>
              </a:solidFill>
            </a:endParaRPr>
          </a:p>
          <a:p>
            <a:r>
              <a:rPr lang="en-US" altLang="zh-CN">
                <a:solidFill>
                  <a:schemeClr val="tx1"/>
                </a:solidFill>
              </a:rPr>
              <a:t>Process</a:t>
            </a:r>
            <a:endParaRPr lang="en-US" altLang="zh-CN">
              <a:solidFill>
                <a:schemeClr val="tx1"/>
              </a:solidFill>
            </a:endParaRPr>
          </a:p>
          <a:p>
            <a:r>
              <a:rPr lang="en-US" altLang="zh-CN">
                <a:solidFill>
                  <a:schemeClr val="tx1"/>
                </a:solidFill>
              </a:rPr>
              <a:t>Visualization</a:t>
            </a:r>
            <a:endParaRPr lang="en-US" altLang="zh-CN">
              <a:solidFill>
                <a:schemeClr val="tx1"/>
              </a:solidFill>
            </a:endParaRPr>
          </a:p>
        </p:txBody>
      </p:sp>
      <p:sp>
        <p:nvSpPr>
          <p:cNvPr id="3" name="标题 2"/>
          <p:cNvSpPr>
            <a:spLocks noGrp="1"/>
          </p:cNvSpPr>
          <p:nvPr>
            <p:ph type="ctrTitle" idx="14"/>
            <p:custDataLst>
              <p:tags r:id="rId4"/>
            </p:custDataLst>
          </p:nvPr>
        </p:nvSpPr>
        <p:spPr>
          <a:xfrm>
            <a:off x="1834515" y="3244850"/>
            <a:ext cx="6934835" cy="835660"/>
          </a:xfrm>
        </p:spPr>
        <p:txBody>
          <a:bodyPr wrap="square">
            <a:normAutofit/>
          </a:bodyPr>
          <a:lstStyle/>
          <a:p>
            <a:r>
              <a:rPr lang="en-US" altLang="zh-CN">
                <a:solidFill>
                  <a:schemeClr val="tx1"/>
                </a:solidFill>
              </a:rPr>
              <a:t>Decision Tree</a:t>
            </a:r>
            <a:endParaRPr lang="en-US" altLang="zh-CN">
              <a:solidFill>
                <a:schemeClr val="tx1"/>
              </a:solidFill>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Which features to select?</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579120" y="2159635"/>
            <a:ext cx="10098405"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l">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After we finish the cleaning data and use get dummies to get our input dataframe, we get a problem:</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l">
              <a:lnSpc>
                <a:spcPct val="130000"/>
              </a:lnSpc>
              <a:spcAft>
                <a:spcPts val="800"/>
              </a:spcAft>
              <a:buFont typeface="Wingdings" panose="05000000000000000000" charset="0"/>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Too many variables!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Wingdings" panose="05000000000000000000" charset="0"/>
              <a:buChar char="l"/>
            </a:pPr>
            <a:r>
              <a:rPr altLang="zh-CN" sz="1600" b="1"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Recursive Feature Ranking with recursive feature elimination and cross-validation</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Wingdings" panose="05000000000000000000" charset="0"/>
              <a:buChar char="l"/>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We choose to use the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RFECV, which performs RFE in a cross-validation loop to find the optimal number or the best number of features. Hereafter a recursive feature elimination applied on decision tree classifier or logistic regression with automatic tuning of the number of features selected with cross-validation.</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Wingdings" panose="05000000000000000000" charset="0"/>
              <a:buChar char="l"/>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Classifier: decision tree; Dependent variable: renew;</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Wingdings" panose="05000000000000000000" charset="0"/>
              <a:buChar char="l"/>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l">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l">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l">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l">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l">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3" name="图片 2"/>
          <p:cNvPicPr>
            <a:picLocks noChangeAspect="1"/>
          </p:cNvPicPr>
          <p:nvPr/>
        </p:nvPicPr>
        <p:blipFill>
          <a:blip r:embed="rId6"/>
          <a:stretch>
            <a:fillRect/>
          </a:stretch>
        </p:blipFill>
        <p:spPr>
          <a:xfrm>
            <a:off x="6146800" y="3686175"/>
            <a:ext cx="5803265" cy="260032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Apply it right away?</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579120" y="1683385"/>
            <a:ext cx="519430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Wingdings" panose="05000000000000000000" charset="0"/>
              <a:buChar char="l"/>
            </a:pPr>
            <a:r>
              <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If we apply the RFECV without further    </a:t>
            </a:r>
            <a:endPar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just">
              <a:lnSpc>
                <a:spcPct val="130000"/>
              </a:lnSpc>
              <a:spcAft>
                <a:spcPts val="800"/>
              </a:spcAft>
              <a:buFont typeface="Wingdings" panose="05000000000000000000" charset="0"/>
            </a:pPr>
            <a:r>
              <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preprocessing, we would get:</a:t>
            </a:r>
            <a:endPar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just">
              <a:lnSpc>
                <a:spcPct val="130000"/>
              </a:lnSpc>
              <a:spcAft>
                <a:spcPts val="800"/>
              </a:spcAft>
              <a:buFont typeface="Wingdings" panose="05000000000000000000" charset="0"/>
            </a:pPr>
            <a:r>
              <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Optimal number of features: 1</a:t>
            </a:r>
            <a:endPar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just">
              <a:lnSpc>
                <a:spcPct val="130000"/>
              </a:lnSpc>
              <a:spcAft>
                <a:spcPts val="800"/>
              </a:spcAft>
              <a:buFont typeface="Wingdings" panose="05000000000000000000" charset="0"/>
            </a:pPr>
            <a:r>
              <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Selected features: ['paid_TF']</a:t>
            </a:r>
            <a:endPar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This is not satisfying since paid_TF is only a </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just">
              <a:lnSpc>
                <a:spcPct val="130000"/>
              </a:lnSpc>
              <a:spcAft>
                <a:spcPts val="800"/>
              </a:spcAft>
              <a:buFont typeface="Wingdings" panose="05000000000000000000" charset="0"/>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a result and it is highly correlated with “renew”</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3" name="图片 2"/>
          <p:cNvPicPr>
            <a:picLocks noChangeAspect="1"/>
          </p:cNvPicPr>
          <p:nvPr/>
        </p:nvPicPr>
        <p:blipFill>
          <a:blip r:embed="rId6"/>
          <a:stretch>
            <a:fillRect/>
          </a:stretch>
        </p:blipFill>
        <p:spPr>
          <a:xfrm>
            <a:off x="5669280" y="1683385"/>
            <a:ext cx="6043295" cy="348043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Drop those “result” variable</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450850" y="2165350"/>
            <a:ext cx="9556750" cy="44577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indent="0" algn="just">
              <a:lnSpc>
                <a:spcPct val="130000"/>
              </a:lnSpc>
              <a:spcAft>
                <a:spcPts val="800"/>
              </a:spcAft>
              <a:buFont typeface="Wingdings" panose="05000000000000000000" charset="0"/>
            </a:pPr>
            <a:endParaRPr altLang="zh-CN" sz="1600" b="1"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Dropping the  variables that are highly correlated with “renew”:</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['paid_TF','payment_type_not_paid','revenue_net','cancel_before_trial_end','renew']</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4" name="图片 3"/>
          <p:cNvPicPr>
            <a:picLocks noChangeAspect="1"/>
          </p:cNvPicPr>
          <p:nvPr/>
        </p:nvPicPr>
        <p:blipFill>
          <a:blip r:embed="rId6"/>
          <a:stretch>
            <a:fillRect/>
          </a:stretch>
        </p:blipFill>
        <p:spPr>
          <a:xfrm>
            <a:off x="4284980" y="2503805"/>
            <a:ext cx="7517130" cy="3794125"/>
          </a:xfrm>
          <a:prstGeom prst="rect">
            <a:avLst/>
          </a:prstGeom>
        </p:spPr>
      </p:pic>
      <p:pic>
        <p:nvPicPr>
          <p:cNvPr id="5" name="图片 4"/>
          <p:cNvPicPr>
            <a:picLocks noChangeAspect="1"/>
          </p:cNvPicPr>
          <p:nvPr/>
        </p:nvPicPr>
        <p:blipFill>
          <a:blip r:embed="rId7"/>
          <a:stretch>
            <a:fillRect/>
          </a:stretch>
        </p:blipFill>
        <p:spPr>
          <a:xfrm>
            <a:off x="450850" y="2503805"/>
            <a:ext cx="3813810" cy="259715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矩形 11"/>
          <p:cNvSpPr/>
          <p:nvPr>
            <p:custDataLst>
              <p:tags r:id="rId1"/>
            </p:custDataLst>
          </p:nvPr>
        </p:nvSpPr>
        <p:spPr>
          <a:xfrm>
            <a:off x="0" y="0"/>
            <a:ext cx="12192000" cy="6859916"/>
          </a:xfrm>
          <a:prstGeom prst="rect">
            <a:avLst/>
          </a:prstGeom>
          <a:solidFill>
            <a:srgbClr val="1B1E22"/>
          </a:solidFill>
          <a:ln>
            <a:noFill/>
          </a:ln>
        </p:spPr>
        <p:style>
          <a:lnRef idx="2">
            <a:srgbClr val="1497FC">
              <a:shade val="50000"/>
            </a:srgbClr>
          </a:lnRef>
          <a:fillRef idx="1">
            <a:srgbClr val="1497FC"/>
          </a:fillRef>
          <a:effectRef idx="0">
            <a:srgbClr val="1497FC"/>
          </a:effectRef>
          <a:fontRef idx="minor">
            <a:sysClr val="window" lastClr="FFFFFF"/>
          </a:fontRef>
        </p:style>
        <p:txBody>
          <a:bodyPr rtlCol="0" anchor="ctr"/>
          <a:lstStyle/>
          <a:p>
            <a:pPr algn="ctr"/>
            <a:endParaRPr kumimoji="1" lang="zh-CN" altLang="en-US"/>
          </a:p>
        </p:txBody>
      </p:sp>
      <p:sp>
        <p:nvSpPr>
          <p:cNvPr id="26" name="Line"/>
          <p:cNvSpPr/>
          <p:nvPr>
            <p:custDataLst>
              <p:tags r:id="rId2"/>
            </p:custDataLst>
          </p:nvPr>
        </p:nvSpPr>
        <p:spPr>
          <a:xfrm flipV="1">
            <a:off x="9118236" y="6254371"/>
            <a:ext cx="347589" cy="602042"/>
          </a:xfrm>
          <a:prstGeom prst="line">
            <a:avLst/>
          </a:prstGeom>
          <a:ln w="12700">
            <a:solidFill>
              <a:srgbClr val="1C1E22">
                <a:alpha val="15347"/>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32" name="Rectangle"/>
          <p:cNvSpPr/>
          <p:nvPr>
            <p:custDataLst>
              <p:tags r:id="rId3"/>
            </p:custDataLst>
          </p:nvPr>
        </p:nvSpPr>
        <p:spPr>
          <a:xfrm>
            <a:off x="5588204" y="930275"/>
            <a:ext cx="474313" cy="30547"/>
          </a:xfrm>
          <a:prstGeom prst="rect">
            <a:avLst/>
          </a:prstGeom>
          <a:solidFill>
            <a:srgbClr val="FFFFFF"/>
          </a:solidFill>
          <a:ln w="12700">
            <a:miter lim="400000"/>
          </a:ln>
        </p:spPr>
        <p:txBody>
          <a:bodyPr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600" b="0" i="0" u="none" strike="noStrike" kern="1200" cap="none" spc="0" normalizeH="0" baseline="0" noProof="0">
              <a:ln>
                <a:noFill/>
              </a:ln>
              <a:solidFill>
                <a:srgbClr val="1C1E22"/>
              </a:solidFill>
              <a:effectLst/>
              <a:uLnTx/>
              <a:uFillTx/>
              <a:latin typeface="Roboto" panose="02000000000000000000"/>
              <a:ea typeface="+mn-ea"/>
              <a:cs typeface="+mn-cs"/>
            </a:endParaRPr>
          </a:p>
        </p:txBody>
      </p:sp>
      <p:sp>
        <p:nvSpPr>
          <p:cNvPr id="23" name="Shape"/>
          <p:cNvSpPr/>
          <p:nvPr>
            <p:custDataLst>
              <p:tags r:id="rId4"/>
            </p:custDataLst>
          </p:nvPr>
        </p:nvSpPr>
        <p:spPr>
          <a:xfrm>
            <a:off x="7112794" y="1345009"/>
            <a:ext cx="5080993" cy="4547791"/>
          </a:xfrm>
          <a:custGeom>
            <a:avLst/>
            <a:gdLst/>
            <a:ahLst/>
            <a:cxnLst>
              <a:cxn ang="0">
                <a:pos x="wd2" y="hd2"/>
              </a:cxn>
              <a:cxn ang="5400000">
                <a:pos x="wd2" y="hd2"/>
              </a:cxn>
              <a:cxn ang="10800000">
                <a:pos x="wd2" y="hd2"/>
              </a:cxn>
              <a:cxn ang="16200000">
                <a:pos x="wd2" y="hd2"/>
              </a:cxn>
            </a:cxnLst>
            <a:rect l="0" t="0" r="r" b="b"/>
            <a:pathLst>
              <a:path w="21600" h="21600" extrusionOk="0">
                <a:moveTo>
                  <a:pt x="11162" y="0"/>
                </a:moveTo>
                <a:lnTo>
                  <a:pt x="0" y="21600"/>
                </a:lnTo>
                <a:lnTo>
                  <a:pt x="21600" y="21600"/>
                </a:lnTo>
                <a:lnTo>
                  <a:pt x="21600" y="0"/>
                </a:lnTo>
                <a:lnTo>
                  <a:pt x="11162" y="0"/>
                </a:lnTo>
                <a:close/>
              </a:path>
            </a:pathLst>
          </a:custGeom>
          <a:solidFill>
            <a:srgbClr val="1C1E22">
              <a:alpha val="59407"/>
            </a:srgbClr>
          </a:solidFill>
          <a:ln w="12700">
            <a:miter lim="400000"/>
          </a:ln>
        </p:spPr>
        <p:txBody>
          <a:bodyPr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600" b="0" i="0" u="none" strike="noStrike" kern="1200" cap="none" spc="0" normalizeH="0" baseline="0" noProof="0">
              <a:ln>
                <a:noFill/>
              </a:ln>
              <a:solidFill>
                <a:prstClr val="white"/>
              </a:solidFill>
              <a:effectLst/>
              <a:uLnTx/>
              <a:uFillTx/>
              <a:latin typeface="Roboto" panose="02000000000000000000"/>
              <a:ea typeface="+mn-ea"/>
              <a:cs typeface="+mn-cs"/>
            </a:endParaRPr>
          </a:p>
        </p:txBody>
      </p:sp>
      <p:sp>
        <p:nvSpPr>
          <p:cNvPr id="28" name="Line"/>
          <p:cNvSpPr/>
          <p:nvPr>
            <p:custDataLst>
              <p:tags r:id="rId5"/>
            </p:custDataLst>
          </p:nvPr>
        </p:nvSpPr>
        <p:spPr>
          <a:xfrm flipV="1">
            <a:off x="8005702" y="2033"/>
            <a:ext cx="624774" cy="1082139"/>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29" name="Line"/>
          <p:cNvSpPr/>
          <p:nvPr>
            <p:custDataLst>
              <p:tags r:id="rId6"/>
            </p:custDataLst>
          </p:nvPr>
        </p:nvSpPr>
        <p:spPr>
          <a:xfrm flipV="1">
            <a:off x="9975486" y="6254371"/>
            <a:ext cx="347589" cy="602042"/>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30" name="Line"/>
          <p:cNvSpPr/>
          <p:nvPr>
            <p:custDataLst>
              <p:tags r:id="rId7"/>
            </p:custDataLst>
          </p:nvPr>
        </p:nvSpPr>
        <p:spPr>
          <a:xfrm flipV="1">
            <a:off x="8301668" y="-1916"/>
            <a:ext cx="455451" cy="788864"/>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18" name="Title 6"/>
          <p:cNvSpPr txBox="1"/>
          <p:nvPr>
            <p:custDataLst>
              <p:tags r:id="rId8"/>
            </p:custDataLst>
          </p:nvPr>
        </p:nvSpPr>
        <p:spPr>
          <a:xfrm>
            <a:off x="137319" y="2359129"/>
            <a:ext cx="4681567" cy="1917700"/>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1C1E22"/>
                </a:solidFill>
                <a:effectLst/>
                <a:latin typeface="+mj-lt"/>
                <a:ea typeface="+mn-ea"/>
                <a:cs typeface="Segoe UI" panose="020B0502040204020203" pitchFamily="34" charset="0"/>
              </a:defRPr>
            </a:lvl1pPr>
          </a:lstStyle>
          <a:p>
            <a:pPr lvl="0">
              <a:lnSpc>
                <a:spcPct val="100000"/>
              </a:lnSpc>
              <a:spcAft>
                <a:spcPts val="800"/>
              </a:spcAft>
              <a:defRPr/>
            </a:pPr>
            <a:r>
              <a:rPr altLang="zh-CN" sz="2000" b="1" spc="300" dirty="0">
                <a:ln w="3175">
                  <a:noFill/>
                  <a:prstDash val="dash"/>
                </a:ln>
                <a:solidFill>
                  <a:sysClr val="window" lastClr="FFFFFF"/>
                </a:solidFill>
                <a:latin typeface="Times New Roman" panose="02020603050405020304" charset="0"/>
                <a:ea typeface="微软雅黑" panose="020B0503020204020204" charset="-122"/>
                <a:cs typeface="Times New Roman" panose="02020603050405020304" charset="0"/>
              </a:rPr>
              <a:t>After dropping the highly correlated 'result-type'variables like cancel, revenue_net, we ran the RFECV again to get the best number and types of features.</a:t>
            </a:r>
            <a:endParaRPr altLang="zh-CN" sz="2000" b="1" spc="300" dirty="0">
              <a:ln w="3175">
                <a:noFill/>
                <a:prstDash val="dash"/>
              </a:ln>
              <a:solidFill>
                <a:sysClr val="window" lastClr="FFFFFF"/>
              </a:solidFill>
              <a:latin typeface="Times New Roman" panose="02020603050405020304" charset="0"/>
              <a:ea typeface="微软雅黑" panose="020B0503020204020204" charset="-122"/>
              <a:cs typeface="Times New Roman" panose="02020603050405020304" charset="0"/>
            </a:endParaRPr>
          </a:p>
        </p:txBody>
      </p:sp>
      <p:sp>
        <p:nvSpPr>
          <p:cNvPr id="19" name="Title 6"/>
          <p:cNvSpPr txBox="1"/>
          <p:nvPr>
            <p:custDataLst>
              <p:tags r:id="rId9"/>
            </p:custDataLst>
          </p:nvPr>
        </p:nvSpPr>
        <p:spPr>
          <a:xfrm>
            <a:off x="8851950" y="4066109"/>
            <a:ext cx="2705845" cy="108494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1C1E22"/>
                </a:solidFill>
                <a:effectLst/>
                <a:latin typeface="+mj-lt"/>
                <a:ea typeface="+mn-ea"/>
                <a:cs typeface="Segoe UI" panose="020B0502040204020203" pitchFamily="34" charset="0"/>
              </a:defRPr>
            </a:lvl1pPr>
          </a:lstStyle>
          <a:p>
            <a:pPr algn="just">
              <a:lnSpc>
                <a:spcPct val="130000"/>
              </a:lnSpc>
              <a:spcAft>
                <a:spcPts val="800"/>
              </a:spcAft>
            </a:pPr>
            <a:r>
              <a:rPr lang="zh-CN" altLang="en-US" sz="1600" spc="50" dirty="0">
                <a:ln w="3175">
                  <a:noFill/>
                  <a:prstDash val="dash"/>
                </a:ln>
                <a:solidFill>
                  <a:sysClr val="window" lastClr="FFFFFF"/>
                </a:solidFill>
                <a:latin typeface="Arial" panose="020B0604020202020204" pitchFamily="34" charset="0"/>
                <a:ea typeface="微软雅黑 Light" panose="020B0502040204020203" pitchFamily="34" charset="-122"/>
                <a:cs typeface="微软雅黑" panose="020B0503020204020204" charset="-122"/>
              </a:rPr>
              <a:t>点击输入正文</a:t>
            </a:r>
            <a:endParaRPr lang="zh-CN" altLang="en-US" sz="1600" spc="50" dirty="0">
              <a:ln w="3175">
                <a:noFill/>
                <a:prstDash val="dash"/>
              </a:ln>
              <a:solidFill>
                <a:sysClr val="window" lastClr="FFFFFF"/>
              </a:solidFill>
              <a:latin typeface="Arial" panose="020B0604020202020204" pitchFamily="34" charset="0"/>
              <a:ea typeface="微软雅黑 Light" panose="020B0502040204020203" pitchFamily="34" charset="-122"/>
              <a:cs typeface="微软雅黑" panose="020B0503020204020204" charset="-122"/>
            </a:endParaRPr>
          </a:p>
        </p:txBody>
      </p:sp>
      <p:pic>
        <p:nvPicPr>
          <p:cNvPr id="3" name="图片 2"/>
          <p:cNvPicPr>
            <a:picLocks noChangeAspect="1"/>
          </p:cNvPicPr>
          <p:nvPr/>
        </p:nvPicPr>
        <p:blipFill>
          <a:blip r:embed="rId10"/>
          <a:stretch>
            <a:fillRect/>
          </a:stretch>
        </p:blipFill>
        <p:spPr>
          <a:xfrm>
            <a:off x="1407160" y="290195"/>
            <a:ext cx="8915400" cy="1173480"/>
          </a:xfrm>
          <a:prstGeom prst="rect">
            <a:avLst/>
          </a:prstGeom>
        </p:spPr>
      </p:pic>
      <p:pic>
        <p:nvPicPr>
          <p:cNvPr id="4" name="图片 3"/>
          <p:cNvPicPr>
            <a:picLocks noChangeAspect="1"/>
          </p:cNvPicPr>
          <p:nvPr/>
        </p:nvPicPr>
        <p:blipFill>
          <a:blip r:embed="rId11"/>
          <a:stretch>
            <a:fillRect/>
          </a:stretch>
        </p:blipFill>
        <p:spPr>
          <a:xfrm>
            <a:off x="5287010" y="2055495"/>
            <a:ext cx="7033895" cy="3502025"/>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矩形 11"/>
          <p:cNvSpPr/>
          <p:nvPr>
            <p:custDataLst>
              <p:tags r:id="rId1"/>
            </p:custDataLst>
          </p:nvPr>
        </p:nvSpPr>
        <p:spPr>
          <a:xfrm>
            <a:off x="0" y="0"/>
            <a:ext cx="12192000" cy="6859916"/>
          </a:xfrm>
          <a:prstGeom prst="rect">
            <a:avLst/>
          </a:prstGeom>
          <a:solidFill>
            <a:srgbClr val="1B1E22"/>
          </a:solidFill>
          <a:ln>
            <a:noFill/>
          </a:ln>
        </p:spPr>
        <p:style>
          <a:lnRef idx="2">
            <a:srgbClr val="1497FC">
              <a:shade val="50000"/>
            </a:srgbClr>
          </a:lnRef>
          <a:fillRef idx="1">
            <a:srgbClr val="1497FC"/>
          </a:fillRef>
          <a:effectRef idx="0">
            <a:srgbClr val="1497FC"/>
          </a:effectRef>
          <a:fontRef idx="minor">
            <a:sysClr val="window" lastClr="FFFFFF"/>
          </a:fontRef>
        </p:style>
        <p:txBody>
          <a:bodyPr rtlCol="0" anchor="ctr"/>
          <a:lstStyle/>
          <a:p>
            <a:pPr algn="ctr"/>
            <a:endParaRPr kumimoji="1" lang="zh-CN" altLang="en-US"/>
          </a:p>
        </p:txBody>
      </p:sp>
      <p:sp>
        <p:nvSpPr>
          <p:cNvPr id="26" name="Line"/>
          <p:cNvSpPr/>
          <p:nvPr>
            <p:custDataLst>
              <p:tags r:id="rId2"/>
            </p:custDataLst>
          </p:nvPr>
        </p:nvSpPr>
        <p:spPr>
          <a:xfrm flipV="1">
            <a:off x="9118236" y="6254371"/>
            <a:ext cx="347589" cy="602042"/>
          </a:xfrm>
          <a:prstGeom prst="line">
            <a:avLst/>
          </a:prstGeom>
          <a:ln w="12700">
            <a:solidFill>
              <a:srgbClr val="1C1E22">
                <a:alpha val="15347"/>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32" name="Rectangle"/>
          <p:cNvSpPr/>
          <p:nvPr>
            <p:custDataLst>
              <p:tags r:id="rId3"/>
            </p:custDataLst>
          </p:nvPr>
        </p:nvSpPr>
        <p:spPr>
          <a:xfrm>
            <a:off x="5588204" y="930275"/>
            <a:ext cx="474313" cy="30547"/>
          </a:xfrm>
          <a:prstGeom prst="rect">
            <a:avLst/>
          </a:prstGeom>
          <a:solidFill>
            <a:srgbClr val="FFFFFF"/>
          </a:solidFill>
          <a:ln w="12700">
            <a:miter lim="400000"/>
          </a:ln>
        </p:spPr>
        <p:txBody>
          <a:bodyPr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600" b="0" i="0" u="none" strike="noStrike" kern="1200" cap="none" spc="0" normalizeH="0" baseline="0" noProof="0">
              <a:ln>
                <a:noFill/>
              </a:ln>
              <a:solidFill>
                <a:srgbClr val="1C1E22"/>
              </a:solidFill>
              <a:effectLst/>
              <a:uLnTx/>
              <a:uFillTx/>
              <a:latin typeface="Roboto" panose="02000000000000000000"/>
              <a:ea typeface="+mn-ea"/>
              <a:cs typeface="+mn-cs"/>
            </a:endParaRPr>
          </a:p>
        </p:txBody>
      </p:sp>
      <p:sp>
        <p:nvSpPr>
          <p:cNvPr id="23" name="Shape"/>
          <p:cNvSpPr/>
          <p:nvPr>
            <p:custDataLst>
              <p:tags r:id="rId4"/>
            </p:custDataLst>
          </p:nvPr>
        </p:nvSpPr>
        <p:spPr>
          <a:xfrm>
            <a:off x="7112794" y="1345009"/>
            <a:ext cx="5080993" cy="4547791"/>
          </a:xfrm>
          <a:custGeom>
            <a:avLst/>
            <a:gdLst/>
            <a:ahLst/>
            <a:cxnLst>
              <a:cxn ang="0">
                <a:pos x="wd2" y="hd2"/>
              </a:cxn>
              <a:cxn ang="5400000">
                <a:pos x="wd2" y="hd2"/>
              </a:cxn>
              <a:cxn ang="10800000">
                <a:pos x="wd2" y="hd2"/>
              </a:cxn>
              <a:cxn ang="16200000">
                <a:pos x="wd2" y="hd2"/>
              </a:cxn>
            </a:cxnLst>
            <a:rect l="0" t="0" r="r" b="b"/>
            <a:pathLst>
              <a:path w="21600" h="21600" extrusionOk="0">
                <a:moveTo>
                  <a:pt x="11162" y="0"/>
                </a:moveTo>
                <a:lnTo>
                  <a:pt x="0" y="21600"/>
                </a:lnTo>
                <a:lnTo>
                  <a:pt x="21600" y="21600"/>
                </a:lnTo>
                <a:lnTo>
                  <a:pt x="21600" y="0"/>
                </a:lnTo>
                <a:lnTo>
                  <a:pt x="11162" y="0"/>
                </a:lnTo>
                <a:close/>
              </a:path>
            </a:pathLst>
          </a:custGeom>
          <a:solidFill>
            <a:srgbClr val="1C1E22">
              <a:alpha val="59407"/>
            </a:srgbClr>
          </a:solidFill>
          <a:ln w="12700">
            <a:miter lim="400000"/>
          </a:ln>
        </p:spPr>
        <p:txBody>
          <a:bodyPr lIns="25400" tIns="25400" rIns="25400" bIns="2540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600" b="0" i="0" u="none" strike="noStrike" kern="1200" cap="none" spc="0" normalizeH="0" baseline="0" noProof="0">
              <a:ln>
                <a:noFill/>
              </a:ln>
              <a:solidFill>
                <a:prstClr val="white"/>
              </a:solidFill>
              <a:effectLst/>
              <a:uLnTx/>
              <a:uFillTx/>
              <a:latin typeface="Roboto" panose="02000000000000000000"/>
              <a:ea typeface="+mn-ea"/>
              <a:cs typeface="+mn-cs"/>
            </a:endParaRPr>
          </a:p>
        </p:txBody>
      </p:sp>
      <p:sp>
        <p:nvSpPr>
          <p:cNvPr id="28" name="Line"/>
          <p:cNvSpPr/>
          <p:nvPr>
            <p:custDataLst>
              <p:tags r:id="rId5"/>
            </p:custDataLst>
          </p:nvPr>
        </p:nvSpPr>
        <p:spPr>
          <a:xfrm flipV="1">
            <a:off x="8005702" y="2033"/>
            <a:ext cx="624774" cy="1082139"/>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29" name="Line"/>
          <p:cNvSpPr/>
          <p:nvPr>
            <p:custDataLst>
              <p:tags r:id="rId6"/>
            </p:custDataLst>
          </p:nvPr>
        </p:nvSpPr>
        <p:spPr>
          <a:xfrm flipV="1">
            <a:off x="9975486" y="6254371"/>
            <a:ext cx="347589" cy="602042"/>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sp>
        <p:nvSpPr>
          <p:cNvPr id="30" name="Line"/>
          <p:cNvSpPr/>
          <p:nvPr>
            <p:custDataLst>
              <p:tags r:id="rId7"/>
            </p:custDataLst>
          </p:nvPr>
        </p:nvSpPr>
        <p:spPr>
          <a:xfrm flipV="1">
            <a:off x="8301668" y="-1916"/>
            <a:ext cx="455451" cy="788864"/>
          </a:xfrm>
          <a:prstGeom prst="line">
            <a:avLst/>
          </a:prstGeom>
          <a:ln w="12700">
            <a:solidFill>
              <a:srgbClr val="FFFFFF">
                <a:alpha val="15000"/>
              </a:srgbClr>
            </a:solidFill>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sz="3600">
                <a:latin typeface="Roboto Light"/>
                <a:ea typeface="Roboto Light"/>
                <a:cs typeface="Roboto Light"/>
                <a:sym typeface="Roboto Light"/>
              </a:defRPr>
            </a:pPr>
            <a:endParaRPr kumimoji="0" sz="1800" b="0" i="0" u="none" strike="noStrike" kern="1200" cap="none" spc="0" normalizeH="0" baseline="0" noProof="0">
              <a:ln>
                <a:noFill/>
              </a:ln>
              <a:solidFill>
                <a:srgbClr val="1C1E22"/>
              </a:solidFill>
              <a:effectLst/>
              <a:uLnTx/>
              <a:uFillTx/>
              <a:latin typeface="Roboto Light"/>
              <a:sym typeface="Roboto Light"/>
            </a:endParaRPr>
          </a:p>
        </p:txBody>
      </p:sp>
      <p:pic>
        <p:nvPicPr>
          <p:cNvPr id="6" name="图片 5"/>
          <p:cNvPicPr>
            <a:picLocks noChangeAspect="1"/>
          </p:cNvPicPr>
          <p:nvPr/>
        </p:nvPicPr>
        <p:blipFill>
          <a:blip r:embed="rId8"/>
          <a:stretch>
            <a:fillRect/>
          </a:stretch>
        </p:blipFill>
        <p:spPr>
          <a:xfrm>
            <a:off x="314960" y="1089025"/>
            <a:ext cx="11368405" cy="5060315"/>
          </a:xfrm>
          <a:prstGeom prst="rect">
            <a:avLst/>
          </a:prstGeom>
        </p:spPr>
      </p:pic>
      <p:sp>
        <p:nvSpPr>
          <p:cNvPr id="19" name="Title 6"/>
          <p:cNvSpPr txBox="1"/>
          <p:nvPr>
            <p:custDataLst>
              <p:tags r:id="rId9"/>
            </p:custDataLst>
          </p:nvPr>
        </p:nvSpPr>
        <p:spPr>
          <a:xfrm>
            <a:off x="8630285" y="1579245"/>
            <a:ext cx="2705735" cy="1085215"/>
          </a:xfrm>
          <a:prstGeom prst="rect">
            <a:avLst/>
          </a:prstGeom>
          <a:noFill/>
          <a:ln w="3175">
            <a:noFill/>
            <a:prstDash val="dash"/>
          </a:ln>
        </p:spPr>
        <p:txBody>
          <a:bodyPr wrap="square" lIns="72000" tIns="36000" rIns="72000" bIns="36000" anchor="t" anchorCtr="0">
            <a:no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rgbClr val="1C1E22"/>
                </a:solidFill>
                <a:effectLst/>
                <a:latin typeface="+mj-lt"/>
                <a:ea typeface="+mn-ea"/>
                <a:cs typeface="Segoe UI" panose="020B0502040204020203" pitchFamily="34" charset="0"/>
              </a:defRPr>
            </a:lvl1pPr>
          </a:lstStyle>
          <a:p>
            <a:pPr algn="just">
              <a:lnSpc>
                <a:spcPct val="130000"/>
              </a:lnSpc>
              <a:spcAft>
                <a:spcPts val="800"/>
              </a:spcAft>
            </a:pPr>
            <a:r>
              <a:rPr altLang="zh-CN" sz="1600" spc="5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Light" panose="020B0502040204020203" pitchFamily="34" charset="-122"/>
                <a:cs typeface="微软雅黑" panose="020B0503020204020204" charset="-122"/>
              </a:rPr>
              <a:t>Max depth = 3</a:t>
            </a:r>
            <a:endParaRPr altLang="zh-CN" sz="1600" spc="5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Light" panose="020B0502040204020203" pitchFamily="34" charset="-122"/>
              <a:cs typeface="微软雅黑" panose="020B0503020204020204" charset="-122"/>
            </a:endParaRPr>
          </a:p>
        </p:txBody>
      </p:sp>
      <p:sp>
        <p:nvSpPr>
          <p:cNvPr id="18" name="Title 6"/>
          <p:cNvSpPr txBox="1"/>
          <p:nvPr>
            <p:custDataLst>
              <p:tags r:id="rId10"/>
            </p:custDataLst>
          </p:nvPr>
        </p:nvSpPr>
        <p:spPr>
          <a:xfrm>
            <a:off x="245904" y="1273279"/>
            <a:ext cx="4681567" cy="748030"/>
          </a:xfrm>
          <a:prstGeom prst="rect">
            <a:avLst/>
          </a:prstGeom>
          <a:noFill/>
          <a:ln w="3175">
            <a:noFill/>
            <a:prstDash val="dash"/>
          </a:ln>
        </p:spPr>
        <p:txBody>
          <a:bodyPr wrap="square" lIns="72000" tIns="36000" rIns="72000" bIns="36000" anchor="t" anchorCtr="0">
            <a:sp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rgbClr val="1C1E22"/>
                </a:solidFill>
                <a:effectLst/>
                <a:latin typeface="+mj-lt"/>
                <a:ea typeface="+mn-ea"/>
                <a:cs typeface="Segoe UI" panose="020B0502040204020203" pitchFamily="34" charset="0"/>
              </a:defRPr>
            </a:lvl1pPr>
          </a:lstStyle>
          <a:p>
            <a:pPr lvl="0">
              <a:lnSpc>
                <a:spcPct val="100000"/>
              </a:lnSpc>
              <a:spcAft>
                <a:spcPts val="800"/>
              </a:spcAft>
              <a:defRPr/>
            </a:pPr>
            <a:r>
              <a:rPr altLang="zh-CN" sz="4400" b="1" spc="3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微软雅黑" panose="020B0503020204020204" charset="-122"/>
              </a:rPr>
              <a:t>Decision Tree </a:t>
            </a:r>
            <a:endParaRPr altLang="zh-CN" sz="4400" b="1" spc="30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微软雅黑" panose="020B0503020204020204" charset="-122"/>
            </a:endParaRPr>
          </a:p>
        </p:txBody>
      </p:sp>
      <p:sp>
        <p:nvSpPr>
          <p:cNvPr id="2" name="文本框 1"/>
          <p:cNvSpPr txBox="1"/>
          <p:nvPr/>
        </p:nvSpPr>
        <p:spPr>
          <a:xfrm>
            <a:off x="1384300" y="384175"/>
            <a:ext cx="8590915" cy="645160"/>
          </a:xfrm>
          <a:prstGeom prst="rect">
            <a:avLst/>
          </a:prstGeom>
          <a:noFill/>
        </p:spPr>
        <p:txBody>
          <a:bodyPr wrap="square" rtlCol="0">
            <a:spAutoFit/>
          </a:bodyPr>
          <a:p>
            <a:r>
              <a:rPr lang="en-US" altLang="zh-CN">
                <a:solidFill>
                  <a:schemeClr val="bg1"/>
                </a:solidFill>
              </a:rPr>
              <a:t>To better visualize the tree, I used the max depth =3, yet the best depth tested for now is 10</a:t>
            </a:r>
            <a:endParaRPr lang="en-US" altLang="zh-CN">
              <a:solidFill>
                <a:schemeClr val="bg1"/>
              </a:solidFill>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4</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a:xfrm>
            <a:off x="1538605" y="4298950"/>
            <a:ext cx="8934450" cy="2104390"/>
          </a:xfrm>
        </p:spPr>
        <p:txBody>
          <a:bodyPr wrap="square">
            <a:normAutofit/>
          </a:bodyPr>
          <a:lstStyle/>
          <a:p>
            <a:r>
              <a:rPr lang="en-US" altLang="zh-CN">
                <a:solidFill>
                  <a:schemeClr val="tx1"/>
                </a:solidFill>
              </a:rPr>
              <a:t>1.Under the same process of building decision tree, the logistic regression was also built</a:t>
            </a:r>
            <a:endParaRPr lang="en-US" altLang="zh-CN">
              <a:solidFill>
                <a:schemeClr val="tx1"/>
              </a:solidFill>
            </a:endParaRPr>
          </a:p>
          <a:p>
            <a:r>
              <a:rPr lang="en-US" altLang="zh-CN">
                <a:solidFill>
                  <a:schemeClr val="tx1"/>
                </a:solidFill>
              </a:rPr>
              <a:t>2.Comparing the result of  Logistic Regression</a:t>
            </a:r>
            <a:endParaRPr lang="en-US" altLang="zh-CN">
              <a:solidFill>
                <a:schemeClr val="tx1"/>
              </a:solidFill>
            </a:endParaRPr>
          </a:p>
        </p:txBody>
      </p:sp>
      <p:sp>
        <p:nvSpPr>
          <p:cNvPr id="3" name="标题 2"/>
          <p:cNvSpPr>
            <a:spLocks noGrp="1"/>
          </p:cNvSpPr>
          <p:nvPr>
            <p:ph type="ctrTitle" idx="14"/>
            <p:custDataLst>
              <p:tags r:id="rId4"/>
            </p:custDataLst>
          </p:nvPr>
        </p:nvSpPr>
        <p:spPr>
          <a:xfrm>
            <a:off x="2308225" y="3260090"/>
            <a:ext cx="6934835" cy="835660"/>
          </a:xfrm>
        </p:spPr>
        <p:txBody>
          <a:bodyPr wrap="square">
            <a:normAutofit/>
          </a:bodyPr>
          <a:lstStyle/>
          <a:p>
            <a:r>
              <a:rPr lang="en-US" altLang="zh-CN">
                <a:solidFill>
                  <a:schemeClr val="tx1"/>
                </a:solidFill>
              </a:rPr>
              <a:t>Model Evaluation</a:t>
            </a:r>
            <a:endParaRPr lang="en-US" altLang="zh-CN">
              <a:solidFill>
                <a:schemeClr val="tx1"/>
              </a:solidFill>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0</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p:txBody>
          <a:bodyPr wrap="square">
            <a:normAutofit/>
          </a:bodyPr>
          <a:lstStyle/>
          <a:p>
            <a:r>
              <a:rPr lang="zh-CN" altLang="en-US">
                <a:solidFill>
                  <a:schemeClr val="tx1"/>
                </a:solidFill>
              </a:rPr>
              <a:t>https://github.com/ruili629/MarketingAnalyticsAssignment</a:t>
            </a:r>
            <a:endParaRPr lang="zh-CN" altLang="en-US">
              <a:solidFill>
                <a:schemeClr val="tx1"/>
              </a:solidFill>
            </a:endParaRPr>
          </a:p>
        </p:txBody>
      </p:sp>
      <p:sp>
        <p:nvSpPr>
          <p:cNvPr id="3" name="标题 2"/>
          <p:cNvSpPr>
            <a:spLocks noGrp="1"/>
          </p:cNvSpPr>
          <p:nvPr>
            <p:ph type="ctrTitle" idx="14"/>
            <p:custDataLst>
              <p:tags r:id="rId4"/>
            </p:custDataLst>
          </p:nvPr>
        </p:nvSpPr>
        <p:spPr/>
        <p:txBody>
          <a:bodyPr wrap="square">
            <a:normAutofit/>
          </a:bodyPr>
          <a:lstStyle/>
          <a:p>
            <a:r>
              <a:rPr lang="en-US" altLang="zh-CN">
                <a:solidFill>
                  <a:schemeClr val="tx1"/>
                </a:solidFill>
              </a:rPr>
              <a:t>Prepocessing</a:t>
            </a:r>
            <a:endParaRPr lang="en-US" altLang="zh-CN">
              <a:solidFill>
                <a:schemeClr val="tx1"/>
              </a:solidFill>
            </a:endParaRPr>
          </a:p>
        </p:txBody>
      </p:sp>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altLang="zh-CN" sz="32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Confusion Matrix</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657860" y="2088515"/>
            <a:ext cx="9062720" cy="1581150"/>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Comparing Confusion Matrix of two models, Logistic Regression model has a higher true positive rate but als higher false negative rate.</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
        <p:nvSpPr>
          <p:cNvPr id="8" name="文本框 7"/>
          <p:cNvSpPr txBox="1"/>
          <p:nvPr/>
        </p:nvSpPr>
        <p:spPr>
          <a:xfrm>
            <a:off x="7477760" y="2453640"/>
            <a:ext cx="2891155" cy="368300"/>
          </a:xfrm>
          <a:prstGeom prst="rect">
            <a:avLst/>
          </a:prstGeom>
          <a:noFill/>
        </p:spPr>
        <p:txBody>
          <a:bodyPr wrap="square" rtlCol="0">
            <a:spAutoFit/>
          </a:bodyPr>
          <a:p>
            <a:r>
              <a:rPr lang="en-US" altLang="zh-CN"/>
              <a:t>Logistic Regression</a:t>
            </a:r>
            <a:endParaRPr lang="en-US" altLang="zh-CN"/>
          </a:p>
        </p:txBody>
      </p:sp>
      <p:pic>
        <p:nvPicPr>
          <p:cNvPr id="10" name="图片 9"/>
          <p:cNvPicPr>
            <a:picLocks noChangeAspect="1"/>
          </p:cNvPicPr>
          <p:nvPr/>
        </p:nvPicPr>
        <p:blipFill>
          <a:blip r:embed="rId6"/>
          <a:stretch>
            <a:fillRect/>
          </a:stretch>
        </p:blipFill>
        <p:spPr>
          <a:xfrm>
            <a:off x="6543040" y="2930525"/>
            <a:ext cx="4385310" cy="3508375"/>
          </a:xfrm>
          <a:prstGeom prst="rect">
            <a:avLst/>
          </a:prstGeom>
        </p:spPr>
      </p:pic>
      <p:sp>
        <p:nvSpPr>
          <p:cNvPr id="14" name="文本框 13"/>
          <p:cNvSpPr txBox="1"/>
          <p:nvPr/>
        </p:nvSpPr>
        <p:spPr>
          <a:xfrm>
            <a:off x="1730375" y="2562225"/>
            <a:ext cx="2891155" cy="368300"/>
          </a:xfrm>
          <a:prstGeom prst="rect">
            <a:avLst/>
          </a:prstGeom>
          <a:noFill/>
        </p:spPr>
        <p:txBody>
          <a:bodyPr wrap="square" rtlCol="0">
            <a:spAutoFit/>
          </a:bodyPr>
          <a:p>
            <a:r>
              <a:rPr lang="en-US" altLang="zh-CN"/>
              <a:t>Decision Tree</a:t>
            </a:r>
            <a:endParaRPr lang="en-US" altLang="zh-CN"/>
          </a:p>
        </p:txBody>
      </p:sp>
      <p:pic>
        <p:nvPicPr>
          <p:cNvPr id="15" name="图片 14"/>
          <p:cNvPicPr>
            <a:picLocks noChangeAspect="1"/>
          </p:cNvPicPr>
          <p:nvPr/>
        </p:nvPicPr>
        <p:blipFill>
          <a:blip r:embed="rId7"/>
          <a:stretch>
            <a:fillRect/>
          </a:stretch>
        </p:blipFill>
        <p:spPr>
          <a:xfrm>
            <a:off x="657860" y="3133725"/>
            <a:ext cx="4092575" cy="310197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Confusion Matrix</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174625" y="1160145"/>
            <a:ext cx="519430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Since it seems that the logistic regression has a bit better performance than decision tree, and the result of its recall and precision is just satisfying.</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3" name="图片 2"/>
          <p:cNvPicPr>
            <a:picLocks noChangeAspect="1"/>
          </p:cNvPicPr>
          <p:nvPr/>
        </p:nvPicPr>
        <p:blipFill>
          <a:blip r:embed="rId6"/>
          <a:stretch>
            <a:fillRect/>
          </a:stretch>
        </p:blipFill>
        <p:spPr>
          <a:xfrm>
            <a:off x="5684520" y="1743710"/>
            <a:ext cx="6435090" cy="417703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ROC Curve</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579120" y="1140460"/>
            <a:ext cx="519430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From the ROC curve, it appears that the logistic regression has a bit better performance</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5" name="图片 4"/>
          <p:cNvPicPr>
            <a:picLocks noChangeAspect="1"/>
          </p:cNvPicPr>
          <p:nvPr/>
        </p:nvPicPr>
        <p:blipFill>
          <a:blip r:embed="rId6"/>
          <a:stretch>
            <a:fillRect/>
          </a:stretch>
        </p:blipFill>
        <p:spPr>
          <a:xfrm>
            <a:off x="5773420" y="1728470"/>
            <a:ext cx="6252210" cy="396748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5</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p:txBody>
          <a:bodyPr wrap="square">
            <a:normAutofit/>
          </a:bodyPr>
          <a:lstStyle/>
          <a:p>
            <a:r>
              <a:rPr lang="en-US" altLang="zh-CN">
                <a:solidFill>
                  <a:schemeClr val="tx1"/>
                </a:solidFill>
              </a:rPr>
              <a:t>Using logistic regression to predict</a:t>
            </a:r>
            <a:endParaRPr lang="en-US" altLang="zh-CN">
              <a:solidFill>
                <a:schemeClr val="tx1"/>
              </a:solidFill>
            </a:endParaRPr>
          </a:p>
        </p:txBody>
      </p:sp>
      <p:sp>
        <p:nvSpPr>
          <p:cNvPr id="3" name="标题 2"/>
          <p:cNvSpPr>
            <a:spLocks noGrp="1"/>
          </p:cNvSpPr>
          <p:nvPr>
            <p:ph type="ctrTitle" idx="14"/>
            <p:custDataLst>
              <p:tags r:id="rId4"/>
            </p:custDataLst>
          </p:nvPr>
        </p:nvSpPr>
        <p:spPr>
          <a:xfrm>
            <a:off x="2308225" y="3260090"/>
            <a:ext cx="6934835" cy="835660"/>
          </a:xfrm>
        </p:spPr>
        <p:txBody>
          <a:bodyPr wrap="square">
            <a:normAutofit fontScale="90000"/>
          </a:bodyPr>
          <a:lstStyle/>
          <a:p>
            <a:r>
              <a:rPr lang="en-US" altLang="zh-CN">
                <a:solidFill>
                  <a:schemeClr val="tx1"/>
                </a:solidFill>
              </a:rPr>
              <a:t>Customer Lifetime Value</a:t>
            </a:r>
            <a:endParaRPr lang="en-US" altLang="zh-CN">
              <a:solidFill>
                <a:schemeClr val="tx1"/>
              </a:solidFill>
            </a:endParaRPr>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CLV caculation</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grpSp>
        <p:nvGrpSpPr>
          <p:cNvPr id="11" name="组合 10"/>
          <p:cNvGrpSpPr/>
          <p:nvPr>
            <p:custDataLst>
              <p:tags r:id="rId2"/>
            </p:custDataLst>
          </p:nvPr>
        </p:nvGrpSpPr>
        <p:grpSpPr>
          <a:xfrm>
            <a:off x="11400304" y="434583"/>
            <a:ext cx="203545" cy="74612"/>
            <a:chOff x="9839643" y="910585"/>
            <a:chExt cx="203545" cy="74612"/>
          </a:xfrm>
        </p:grpSpPr>
        <p:cxnSp>
          <p:nvCxnSpPr>
            <p:cNvPr id="12" name="直接连接符 11"/>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
        <p:nvSpPr>
          <p:cNvPr id="7" name="Title 6"/>
          <p:cNvSpPr txBox="1"/>
          <p:nvPr>
            <p:custDataLst>
              <p:tags r:id="rId5"/>
            </p:custDataLst>
          </p:nvPr>
        </p:nvSpPr>
        <p:spPr>
          <a:xfrm>
            <a:off x="579120" y="1140460"/>
            <a:ext cx="519430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Wingdings" panose="05000000000000000000" charset="0"/>
              <a:buChar char="l"/>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As it appears that the logistic regression has a bit better performance, we shall use the logistic model to predict how likely this customer is sill going to renew in the nex period, so as to simulate and get the lifetime value.</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pic>
        <p:nvPicPr>
          <p:cNvPr id="3" name="图片 2"/>
          <p:cNvPicPr>
            <a:picLocks noChangeAspect="1"/>
          </p:cNvPicPr>
          <p:nvPr/>
        </p:nvPicPr>
        <p:blipFill>
          <a:blip r:embed="rId6"/>
          <a:stretch>
            <a:fillRect/>
          </a:stretch>
        </p:blipFill>
        <p:spPr>
          <a:xfrm>
            <a:off x="5419090" y="2846705"/>
            <a:ext cx="6530340" cy="217170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236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rPr>
              <a:t>CLV Caculation Method</a:t>
            </a:r>
            <a:endParaRPr kumimoji="0" altLang="zh-CN" sz="32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sym typeface="+mn-ea"/>
            </a:endParaRPr>
          </a:p>
        </p:txBody>
      </p:sp>
      <p:grpSp>
        <p:nvGrpSpPr>
          <p:cNvPr id="11" name="组合 10"/>
          <p:cNvGrpSpPr/>
          <p:nvPr>
            <p:custDataLst>
              <p:tags r:id="rId2"/>
            </p:custDataLst>
          </p:nvPr>
        </p:nvGrpSpPr>
        <p:grpSpPr>
          <a:xfrm>
            <a:off x="11400304" y="434583"/>
            <a:ext cx="203545" cy="74612"/>
            <a:chOff x="9839643" y="910585"/>
            <a:chExt cx="203545" cy="74612"/>
          </a:xfrm>
        </p:grpSpPr>
        <p:cxnSp>
          <p:nvCxnSpPr>
            <p:cNvPr id="12" name="直接连接符 11"/>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4" name="图片 3"/>
          <p:cNvPicPr>
            <a:picLocks noChangeAspect="1"/>
          </p:cNvPicPr>
          <p:nvPr/>
        </p:nvPicPr>
        <p:blipFill>
          <a:blip r:embed="rId5"/>
          <a:srcRect r="31781"/>
          <a:stretch>
            <a:fillRect/>
          </a:stretch>
        </p:blipFill>
        <p:spPr>
          <a:xfrm>
            <a:off x="504825" y="1873885"/>
            <a:ext cx="5972810" cy="3543300"/>
          </a:xfrm>
          <a:prstGeom prst="rect">
            <a:avLst/>
          </a:prstGeom>
        </p:spPr>
      </p:pic>
      <p:pic>
        <p:nvPicPr>
          <p:cNvPr id="5" name="图片 4" descr="CLV"/>
          <p:cNvPicPr>
            <a:picLocks noChangeAspect="1"/>
          </p:cNvPicPr>
          <p:nvPr/>
        </p:nvPicPr>
        <p:blipFill>
          <a:blip r:embed="rId6"/>
          <a:srcRect t="40214" b="35741"/>
          <a:stretch>
            <a:fillRect/>
          </a:stretch>
        </p:blipFill>
        <p:spPr>
          <a:xfrm>
            <a:off x="7007225" y="3472180"/>
            <a:ext cx="5057775" cy="95567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627450" y="79763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Drop some cols or rows</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sp>
        <p:nvSpPr>
          <p:cNvPr id="7" name="Title 6"/>
          <p:cNvSpPr txBox="1"/>
          <p:nvPr>
            <p:custDataLst>
              <p:tags r:id="rId2"/>
            </p:custDataLst>
          </p:nvPr>
        </p:nvSpPr>
        <p:spPr>
          <a:xfrm>
            <a:off x="608330" y="4034790"/>
            <a:ext cx="9994265" cy="75882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l">
              <a:lnSpc>
                <a:spcPct val="130000"/>
              </a:lnSpc>
              <a:spcAft>
                <a:spcPts val="800"/>
              </a:spcAft>
              <a:buFont typeface="Arial" panose="020B0604020202020204" pitchFamily="34" charset="0"/>
              <a:buChar char="•"/>
            </a:pPr>
            <a:r>
              <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Reason: </a:t>
            </a: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r>
              <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1. One single value (Language, Country)</a:t>
            </a: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r>
              <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2.  Abnormal value (Leave only those age&lt;100 or eg. change 1997 into 2020 - 1997 = 23)</a:t>
            </a: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r>
              <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3.  Uncontrollable or usless factor in segmentation (eg. subid)</a:t>
            </a: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indent="0" algn="l">
              <a:lnSpc>
                <a:spcPct val="130000"/>
              </a:lnSpc>
              <a:spcAft>
                <a:spcPts val="800"/>
              </a:spcAft>
              <a:buFont typeface="Arial" panose="020B0604020202020204" pitchFamily="34" charset="0"/>
            </a:pP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marL="285750" indent="-285750" algn="l">
              <a:lnSpc>
                <a:spcPct val="130000"/>
              </a:lnSpc>
              <a:spcAft>
                <a:spcPts val="800"/>
              </a:spcAft>
              <a:buFont typeface="Arial" panose="020B0604020202020204" pitchFamily="34" charset="0"/>
              <a:buChar char="•"/>
            </a:pPr>
            <a:endParaRPr altLang="zh-CN" sz="18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983685" y="50934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Age</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grpSp>
        <p:nvGrpSpPr>
          <p:cNvPr id="11" name="组合 10"/>
          <p:cNvGrpSpPr/>
          <p:nvPr>
            <p:custDataLst>
              <p:tags r:id="rId2"/>
            </p:custDataLst>
          </p:nvPr>
        </p:nvGrpSpPr>
        <p:grpSpPr>
          <a:xfrm>
            <a:off x="11400304" y="434583"/>
            <a:ext cx="203545" cy="74612"/>
            <a:chOff x="9839643" y="910585"/>
            <a:chExt cx="203545" cy="74612"/>
          </a:xfrm>
        </p:grpSpPr>
        <p:cxnSp>
          <p:nvCxnSpPr>
            <p:cNvPr id="12" name="直接连接符 11"/>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
        <p:nvSpPr>
          <p:cNvPr id="4" name="文本框 3"/>
          <p:cNvSpPr txBox="1"/>
          <p:nvPr/>
        </p:nvSpPr>
        <p:spPr>
          <a:xfrm>
            <a:off x="1056640" y="1391920"/>
            <a:ext cx="7900670" cy="368300"/>
          </a:xfrm>
          <a:prstGeom prst="rect">
            <a:avLst/>
          </a:prstGeom>
          <a:noFill/>
        </p:spPr>
        <p:txBody>
          <a:bodyPr wrap="square" rtlCol="0">
            <a:spAutoFit/>
          </a:bodyPr>
          <a:p>
            <a:r>
              <a:rPr lang="en-US" altLang="zh-CN" b="1"/>
              <a:t># change those &gt; 1900 to 2020 - year</a:t>
            </a:r>
            <a:endParaRPr lang="en-US" altLang="zh-CN" b="1"/>
          </a:p>
        </p:txBody>
      </p:sp>
      <p:pic>
        <p:nvPicPr>
          <p:cNvPr id="5" name="图片 4"/>
          <p:cNvPicPr>
            <a:picLocks noChangeAspect="1"/>
          </p:cNvPicPr>
          <p:nvPr/>
        </p:nvPicPr>
        <p:blipFill>
          <a:blip r:embed="rId5"/>
          <a:stretch>
            <a:fillRect/>
          </a:stretch>
        </p:blipFill>
        <p:spPr>
          <a:xfrm>
            <a:off x="885190" y="2153285"/>
            <a:ext cx="9791700" cy="268986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776675" y="3350965"/>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Change Data Type</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grpSp>
        <p:nvGrpSpPr>
          <p:cNvPr id="11" name="组合 10"/>
          <p:cNvGrpSpPr/>
          <p:nvPr>
            <p:custDataLst>
              <p:tags r:id="rId2"/>
            </p:custDataLst>
          </p:nvPr>
        </p:nvGrpSpPr>
        <p:grpSpPr>
          <a:xfrm>
            <a:off x="11400304" y="434583"/>
            <a:ext cx="203545" cy="74612"/>
            <a:chOff x="9839643" y="910585"/>
            <a:chExt cx="203545" cy="74612"/>
          </a:xfrm>
        </p:grpSpPr>
        <p:cxnSp>
          <p:nvCxnSpPr>
            <p:cNvPr id="12" name="直接连接符 11"/>
            <p:cNvCxnSpPr/>
            <p:nvPr>
              <p:custDataLst>
                <p:tags r:id="rId3"/>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4"/>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3" name="图片 2"/>
          <p:cNvPicPr>
            <a:picLocks noChangeAspect="1"/>
          </p:cNvPicPr>
          <p:nvPr/>
        </p:nvPicPr>
        <p:blipFill>
          <a:blip r:embed="rId5"/>
          <a:stretch>
            <a:fillRect/>
          </a:stretch>
        </p:blipFill>
        <p:spPr>
          <a:xfrm>
            <a:off x="924560" y="4246880"/>
            <a:ext cx="8013700" cy="1906905"/>
          </a:xfrm>
          <a:prstGeom prst="rect">
            <a:avLst/>
          </a:prstGeom>
        </p:spPr>
      </p:pic>
      <p:sp>
        <p:nvSpPr>
          <p:cNvPr id="4" name="Title 6"/>
          <p:cNvSpPr txBox="1"/>
          <p:nvPr>
            <p:custDataLst>
              <p:tags r:id="rId6"/>
            </p:custDataLst>
          </p:nvPr>
        </p:nvSpPr>
        <p:spPr>
          <a:xfrm>
            <a:off x="776675" y="34043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Fill in the NA</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pic>
        <p:nvPicPr>
          <p:cNvPr id="6" name="图片 5"/>
          <p:cNvPicPr>
            <a:picLocks noChangeAspect="1"/>
          </p:cNvPicPr>
          <p:nvPr/>
        </p:nvPicPr>
        <p:blipFill>
          <a:blip r:embed="rId7"/>
          <a:stretch>
            <a:fillRect/>
          </a:stretch>
        </p:blipFill>
        <p:spPr>
          <a:xfrm>
            <a:off x="776605" y="1311910"/>
            <a:ext cx="11645265" cy="101727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custDataLst>
              <p:tags r:id="rId1"/>
            </p:custDataLst>
          </p:nvPr>
        </p:nvSpPr>
        <p:spPr>
          <a:xfrm>
            <a:off x="3983673" y="1187450"/>
            <a:ext cx="2416175" cy="1793240"/>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rPr>
              <a:t>1</a:t>
            </a:r>
            <a:endParaRPr lang="en-US" altLang="zh-CN" sz="9600" b="1" spc="200" dirty="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11" name="矩形 10"/>
          <p:cNvSpPr/>
          <p:nvPr>
            <p:custDataLst>
              <p:tags r:id="rId2"/>
            </p:custDataLst>
          </p:nvPr>
        </p:nvSpPr>
        <p:spPr>
          <a:xfrm>
            <a:off x="4329113" y="2980690"/>
            <a:ext cx="17246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charset="-122"/>
              <a:cs typeface="+mn-cs"/>
            </a:endParaRPr>
          </a:p>
        </p:txBody>
      </p:sp>
      <p:sp>
        <p:nvSpPr>
          <p:cNvPr id="2" name="副标题 1"/>
          <p:cNvSpPr>
            <a:spLocks noGrp="1"/>
          </p:cNvSpPr>
          <p:nvPr>
            <p:ph type="subTitle" idx="13"/>
            <p:custDataLst>
              <p:tags r:id="rId3"/>
            </p:custDataLst>
          </p:nvPr>
        </p:nvSpPr>
        <p:spPr/>
        <p:txBody>
          <a:bodyPr wrap="square">
            <a:normAutofit/>
          </a:bodyPr>
          <a:lstStyle/>
          <a:p>
            <a:r>
              <a:rPr lang="zh-CN" altLang="en-US">
                <a:solidFill>
                  <a:schemeClr val="tx1"/>
                </a:solidFill>
              </a:rPr>
              <a:t>单击此处添加副标题内容</a:t>
            </a:r>
            <a:endParaRPr lang="zh-CN" altLang="en-US">
              <a:solidFill>
                <a:schemeClr val="tx1"/>
              </a:solidFill>
            </a:endParaRPr>
          </a:p>
        </p:txBody>
      </p:sp>
      <p:sp>
        <p:nvSpPr>
          <p:cNvPr id="3" name="标题 2"/>
          <p:cNvSpPr>
            <a:spLocks noGrp="1"/>
          </p:cNvSpPr>
          <p:nvPr>
            <p:ph type="ctrTitle" idx="14"/>
            <p:custDataLst>
              <p:tags r:id="rId4"/>
            </p:custDataLst>
          </p:nvPr>
        </p:nvSpPr>
        <p:spPr/>
        <p:txBody>
          <a:bodyPr wrap="square">
            <a:normAutofit/>
          </a:bodyPr>
          <a:lstStyle/>
          <a:p>
            <a:r>
              <a:rPr lang="en-US" altLang="zh-CN">
                <a:solidFill>
                  <a:schemeClr val="tx1"/>
                </a:solidFill>
              </a:rPr>
              <a:t>AB Testing</a:t>
            </a:r>
            <a:endParaRPr lang="en-US" altLang="zh-CN">
              <a:solidFill>
                <a:schemeClr val="tx1"/>
              </a:solidFill>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579190" y="603955"/>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AB Testing </a:t>
            </a:r>
            <a:r>
              <a:rPr altLang="zh-CN" sz="3600" b="1" spc="300" noProof="0">
                <a:ln w="3175">
                  <a:noFill/>
                  <a:prstDash val="dash"/>
                </a:ln>
                <a:solidFill>
                  <a:sysClr val="windowText" lastClr="000000">
                    <a:lumMod val="75000"/>
                    <a:lumOff val="25000"/>
                  </a:sysClr>
                </a:solidFill>
                <a:uLnTx/>
                <a:uFillTx/>
                <a:latin typeface="Arial" panose="020B0604020202020204" pitchFamily="34" charset="0"/>
                <a:ea typeface="微软雅黑" panose="020B0503020204020204" charset="-122"/>
                <a:cs typeface="微软雅黑" panose="020B0503020204020204" charset="-122"/>
                <a:sym typeface="+mn-ea"/>
              </a:rPr>
              <a:t>- paid</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sp>
        <p:nvSpPr>
          <p:cNvPr id="7" name="Title 6"/>
          <p:cNvSpPr txBox="1"/>
          <p:nvPr>
            <p:custDataLst>
              <p:tags r:id="rId2"/>
            </p:custDataLst>
          </p:nvPr>
        </p:nvSpPr>
        <p:spPr>
          <a:xfrm>
            <a:off x="7348855" y="1804035"/>
            <a:ext cx="445389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**Hypothesis setup:**</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B: high_uae_14_day_trial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A: base_uae_14_day_trial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H0: Variant B and Variant A had the same </a:t>
            </a: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conversion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rates.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HA: Variant B had a lower conversion rate than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**Assumptions:**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Variant A represents the population and we can treat the population mean as known and equal to the mean of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Result:</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|Z| = </a:t>
            </a:r>
            <a:r>
              <a:rPr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2.2</a:t>
            </a:r>
            <a:r>
              <a:rPr lang="zh-CN" altLang="en-US"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&gt; 1.64</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
        <p:nvSpPr>
          <p:cNvPr id="5" name="矩形 4"/>
          <p:cNvSpPr/>
          <p:nvPr/>
        </p:nvSpPr>
        <p:spPr>
          <a:xfrm>
            <a:off x="1722755" y="4949190"/>
            <a:ext cx="5149850" cy="650875"/>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513080" y="1435735"/>
            <a:ext cx="6675120" cy="4438015"/>
          </a:xfrm>
          <a:prstGeom prst="rect">
            <a:avLst/>
          </a:prstGeom>
        </p:spPr>
      </p:pic>
      <p:sp>
        <p:nvSpPr>
          <p:cNvPr id="4" name="矩形 3"/>
          <p:cNvSpPr/>
          <p:nvPr/>
        </p:nvSpPr>
        <p:spPr>
          <a:xfrm>
            <a:off x="5480050" y="1324610"/>
            <a:ext cx="1612900" cy="565150"/>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矩形 7"/>
          <p:cNvSpPr/>
          <p:nvPr/>
        </p:nvSpPr>
        <p:spPr>
          <a:xfrm>
            <a:off x="1783080" y="4406265"/>
            <a:ext cx="5149850" cy="650875"/>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6"/>
          <p:cNvSpPr txBox="1"/>
          <p:nvPr>
            <p:custDataLst>
              <p:tags r:id="rId1"/>
            </p:custDataLst>
          </p:nvPr>
        </p:nvSpPr>
        <p:spPr>
          <a:xfrm>
            <a:off x="608400" y="608400"/>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AB Testing - cancel_before_trial_end</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sp>
        <p:nvSpPr>
          <p:cNvPr id="7" name="Title 6"/>
          <p:cNvSpPr txBox="1"/>
          <p:nvPr>
            <p:custDataLst>
              <p:tags r:id="rId2"/>
            </p:custDataLst>
          </p:nvPr>
        </p:nvSpPr>
        <p:spPr>
          <a:xfrm>
            <a:off x="7348855" y="1804035"/>
            <a:ext cx="445389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**Hypothesis setup:**</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B: high_uae_14_day_trial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A: base_uae_14_day_trial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H0: Variant B and Variant A had the same churn(cancel) rates.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HA: Variant B had a lower churn rate than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**Assumptions:**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Variant A represents the population and we can treat the population mean as known and equal to the mean of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Result:</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|Z| = </a:t>
            </a:r>
            <a:r>
              <a:rPr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12.22</a:t>
            </a:r>
            <a:r>
              <a:rPr lang="zh-CN" altLang="en-US"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&gt; 1.64</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3"/>
            </p:custDataLst>
          </p:nvPr>
        </p:nvGrpSpPr>
        <p:grpSpPr>
          <a:xfrm>
            <a:off x="11400304" y="434583"/>
            <a:ext cx="203545" cy="74612"/>
            <a:chOff x="9839643" y="910585"/>
            <a:chExt cx="203545" cy="74612"/>
          </a:xfrm>
        </p:grpSpPr>
        <p:cxnSp>
          <p:nvCxnSpPr>
            <p:cNvPr id="12" name="直接连接符 11"/>
            <p:cNvCxnSpPr/>
            <p:nvPr>
              <p:custDataLst>
                <p:tags r:id="rId4"/>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5"/>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pic>
        <p:nvPicPr>
          <p:cNvPr id="6" name="图片 5"/>
          <p:cNvPicPr>
            <a:picLocks noChangeAspect="1"/>
          </p:cNvPicPr>
          <p:nvPr/>
        </p:nvPicPr>
        <p:blipFill>
          <a:blip r:embed="rId6"/>
          <a:stretch>
            <a:fillRect/>
          </a:stretch>
        </p:blipFill>
        <p:spPr>
          <a:xfrm>
            <a:off x="476250" y="1488440"/>
            <a:ext cx="6396355" cy="4541520"/>
          </a:xfrm>
          <a:prstGeom prst="rect">
            <a:avLst/>
          </a:prstGeom>
        </p:spPr>
      </p:pic>
      <p:sp>
        <p:nvSpPr>
          <p:cNvPr id="5" name="矩形 4"/>
          <p:cNvSpPr/>
          <p:nvPr/>
        </p:nvSpPr>
        <p:spPr>
          <a:xfrm>
            <a:off x="1722755" y="4949190"/>
            <a:ext cx="5149850" cy="650875"/>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579120" y="1489710"/>
            <a:ext cx="6562725" cy="4110355"/>
          </a:xfrm>
          <a:prstGeom prst="rect">
            <a:avLst/>
          </a:prstGeom>
        </p:spPr>
      </p:pic>
      <p:sp>
        <p:nvSpPr>
          <p:cNvPr id="2" name="Title 6"/>
          <p:cNvSpPr txBox="1"/>
          <p:nvPr>
            <p:custDataLst>
              <p:tags r:id="rId2"/>
            </p:custDataLst>
          </p:nvPr>
        </p:nvSpPr>
        <p:spPr>
          <a:xfrm>
            <a:off x="579190" y="603955"/>
            <a:ext cx="10976675"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defRPr/>
            </a:pPr>
            <a:r>
              <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rPr>
              <a:t>AB Testing </a:t>
            </a:r>
            <a:r>
              <a:rPr altLang="zh-CN" sz="3600" b="1" spc="300" noProof="0">
                <a:ln w="3175">
                  <a:noFill/>
                  <a:prstDash val="dash"/>
                </a:ln>
                <a:solidFill>
                  <a:sysClr val="windowText" lastClr="000000">
                    <a:lumMod val="75000"/>
                    <a:lumOff val="25000"/>
                  </a:sysClr>
                </a:solidFill>
                <a:uLnTx/>
                <a:uFillTx/>
                <a:latin typeface="Arial" panose="020B0604020202020204" pitchFamily="34" charset="0"/>
                <a:ea typeface="微软雅黑" panose="020B0503020204020204" charset="-122"/>
                <a:cs typeface="微软雅黑" panose="020B0503020204020204" charset="-122"/>
                <a:sym typeface="+mn-ea"/>
              </a:rPr>
              <a:t>- renew</a:t>
            </a:r>
            <a:endParaRPr kumimoji="0" altLang="zh-CN" sz="3600" b="1" i="0" spc="300" baseline="0" noProof="0" dirty="0">
              <a:ln w="3175">
                <a:noFill/>
                <a:prstDash val="dash"/>
              </a:ln>
              <a:solidFill>
                <a:sysClr val="windowText" lastClr="000000">
                  <a:lumMod val="75000"/>
                  <a:lumOff val="25000"/>
                </a:sysClr>
              </a:solidFill>
              <a:effectLst/>
              <a:uLnTx/>
              <a:uFillTx/>
              <a:latin typeface="Arial" panose="020B0604020202020204" pitchFamily="34" charset="0"/>
              <a:ea typeface="微软雅黑" panose="020B0503020204020204" charset="-122"/>
              <a:cs typeface="微软雅黑" panose="020B0503020204020204" charset="-122"/>
            </a:endParaRPr>
          </a:p>
        </p:txBody>
      </p:sp>
      <p:sp>
        <p:nvSpPr>
          <p:cNvPr id="7" name="Title 6"/>
          <p:cNvSpPr txBox="1"/>
          <p:nvPr>
            <p:custDataLst>
              <p:tags r:id="rId3"/>
            </p:custDataLst>
          </p:nvPr>
        </p:nvSpPr>
        <p:spPr>
          <a:xfrm>
            <a:off x="7348855" y="1804035"/>
            <a:ext cx="4453890" cy="4126865"/>
          </a:xfrm>
          <a:prstGeom prst="rect">
            <a:avLst/>
          </a:prstGeom>
          <a:noFill/>
          <a:ln w="3175">
            <a:noFill/>
            <a:prstDash val="dash"/>
          </a:ln>
        </p:spPr>
        <p:txBody>
          <a:bodyPr wrap="square" lIns="72000" tIns="36000" rIns="72000" bIns="36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**Hypothesis setup:**</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B: high_uae_14_day_trial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A: base_uae_14_day_trial</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H0: Variant B and Variant A had the same renew rates.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HA: Variant B had a lower </a:t>
            </a:r>
            <a:r>
              <a:rPr altLang="zh-CN" sz="1600" spc="5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sym typeface="+mn-ea"/>
              </a:rPr>
              <a:t>renew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rate than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**Assumptions:**</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Variant A represents the population and we can treat the population mean as known and equal to the mean of Variant A.</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Result:</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a:p>
            <a:pPr algn="just">
              <a:lnSpc>
                <a:spcPct val="130000"/>
              </a:lnSpc>
              <a:spcAft>
                <a:spcPts val="800"/>
              </a:spcAft>
            </a:pP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|Z| = </a:t>
            </a:r>
            <a:r>
              <a:rPr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9.71</a:t>
            </a:r>
            <a:r>
              <a:rPr lang="zh-CN" altLang="en-US"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 </a:t>
            </a:r>
            <a:r>
              <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rPr>
              <a:t>&gt; 1.64</a:t>
            </a:r>
            <a:endParaRPr altLang="zh-CN" sz="1600" spc="50" dirty="0">
              <a:ln w="3175">
                <a:noFill/>
                <a:prstDash val="dash"/>
              </a:ln>
              <a:solidFill>
                <a:sysClr val="windowText" lastClr="000000">
                  <a:lumMod val="65000"/>
                  <a:lumOff val="35000"/>
                </a:sysClr>
              </a:solidFill>
              <a:uFillTx/>
              <a:latin typeface="Arial" panose="020B0604020202020204" pitchFamily="34" charset="0"/>
              <a:ea typeface="微软雅黑 Light" panose="020B0502040204020203" pitchFamily="34" charset="-122"/>
              <a:cs typeface="微软雅黑" panose="020B0503020204020204" charset="-122"/>
            </a:endParaRPr>
          </a:p>
        </p:txBody>
      </p:sp>
      <p:grpSp>
        <p:nvGrpSpPr>
          <p:cNvPr id="11" name="组合 10"/>
          <p:cNvGrpSpPr/>
          <p:nvPr>
            <p:custDataLst>
              <p:tags r:id="rId4"/>
            </p:custDataLst>
          </p:nvPr>
        </p:nvGrpSpPr>
        <p:grpSpPr>
          <a:xfrm>
            <a:off x="11400304" y="434583"/>
            <a:ext cx="203545" cy="74612"/>
            <a:chOff x="9839643" y="910585"/>
            <a:chExt cx="203545" cy="74612"/>
          </a:xfrm>
        </p:grpSpPr>
        <p:cxnSp>
          <p:nvCxnSpPr>
            <p:cNvPr id="12" name="直接连接符 11"/>
            <p:cNvCxnSpPr/>
            <p:nvPr>
              <p:custDataLst>
                <p:tags r:id="rId5"/>
              </p:custDataLst>
            </p:nvPr>
          </p:nvCxnSpPr>
          <p:spPr>
            <a:xfrm>
              <a:off x="9839643" y="910585"/>
              <a:ext cx="20354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3" name="直接连接符 12"/>
            <p:cNvCxnSpPr/>
            <p:nvPr>
              <p:custDataLst>
                <p:tags r:id="rId6"/>
              </p:custDataLst>
            </p:nvPr>
          </p:nvCxnSpPr>
          <p:spPr>
            <a:xfrm>
              <a:off x="9839643" y="985197"/>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grpSp>
      <p:sp>
        <p:nvSpPr>
          <p:cNvPr id="4" name="矩形 3"/>
          <p:cNvSpPr/>
          <p:nvPr/>
        </p:nvSpPr>
        <p:spPr>
          <a:xfrm>
            <a:off x="5320030" y="1612900"/>
            <a:ext cx="1612900" cy="565150"/>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8" name="矩形 7"/>
          <p:cNvSpPr/>
          <p:nvPr/>
        </p:nvSpPr>
        <p:spPr>
          <a:xfrm>
            <a:off x="1783080" y="3338195"/>
            <a:ext cx="5149850" cy="650875"/>
          </a:xfrm>
          <a:prstGeom prst="rect">
            <a:avLst/>
          </a:prstGeom>
          <a:noFill/>
          <a:ln w="76200"/>
          <a:extLst>
            <a:ext uri="{909E8E84-426E-40DD-AFC4-6F175D3DCCD1}">
              <a14:hiddenFill xmlns:a14="http://schemas.microsoft.com/office/drawing/2010/main">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14:hiddenFill>
            </a:ext>
          </a:extLst>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15"/>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15"/>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TAG_VERSION" val="1.0"/>
  <p:tag name="KSO_WM_BEAUTIFY_FLAG" val="#wm#"/>
  <p:tag name="KSO_WM_TEMPLATE_CATEGORY" val="custom"/>
  <p:tag name="KSO_WM_TEMPLATE_INDEX" val="20204515"/>
  <p:tag name="KSO_WM_TEMPLATE_SUBCATEGORY" val="0"/>
  <p:tag name="KSO_WM_TEMPLATE_MASTER_TYPE" val="1"/>
  <p:tag name="KSO_WM_TEMPLATE_COLOR_TYPE" val="1"/>
  <p:tag name="KSO_WM_TEMPLATE_MASTER_THUMB_INDEX" val="12"/>
  <p:tag name="KSO_WM_TEMPLATE_THUMBS_INDEX" val="1、4、7、8、9、10、11、12、16、21、22、23、26、31、33、34"/>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UNIT_PRESET_TEXT" val="大数据时代"/>
  <p:tag name="KSO_WM_TEMPLATE_CATEGORY" val="custom"/>
  <p:tag name="KSO_WM_TEMPLATE_INDEX" val="20204515"/>
  <p:tag name="KSO_WM_UNIT_ID" val="custom20204515_1*a*1"/>
</p:tagLst>
</file>

<file path=ppt/tags/tag144.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13;文字是您思想的提炼&#13;为了最终演示发布的良好效果&#13;请尽量言简意赅的阐述观点"/>
  <p:tag name="KSO_WM_TEMPLATE_CATEGORY" val="custom"/>
  <p:tag name="KSO_WM_TEMPLATE_INDEX" val="20204515"/>
  <p:tag name="KSO_WM_UNIT_ID" val="custom20204515_1*b*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INDEX" val="3"/>
  <p:tag name="KSO_WM_UNIT_PRESET_TEXT" val="2020/01/01"/>
  <p:tag name="KSO_WM_UNIT_TYPE" val="b"/>
  <p:tag name="KSO_WM_TEMPLATE_CATEGORY" val="custom"/>
  <p:tag name="KSO_WM_TEMPLATE_INDEX" val="20204515"/>
  <p:tag name="KSO_WM_UNIT_ID" val="custom20204515_1*b*3"/>
  <p:tag name="KSO_WM_UNIT_VALUE" val="9"/>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INDEX" val="2"/>
  <p:tag name="KSO_WM_UNIT_PRESET_TEXT" val="汇报人姓名"/>
  <p:tag name="KSO_WM_UNIT_TYPE" val="b"/>
  <p:tag name="KSO_WM_TEMPLATE_CATEGORY" val="custom"/>
  <p:tag name="KSO_WM_TEMPLATE_INDEX" val="20204515"/>
  <p:tag name="KSO_WM_UNIT_ID" val="custom20204515_1*b*2"/>
  <p:tag name="KSO_WM_UNIT_VALUE" val="9"/>
</p:tagLst>
</file>

<file path=ppt/tags/tag147.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3"/>
  <p:tag name="KSO_WM_SLIDE_TYPE" val="title"/>
  <p:tag name="KSO_WM_SLIDE_SUBTYPE" val="pureTxt"/>
  <p:tag name="KSO_WM_TEMPLATE_MASTER_TYPE" val="1"/>
  <p:tag name="KSO_WM_TEMPLATE_COLOR_TYPE" val="1"/>
  <p:tag name="KSO_WM_TEMPLATE_CATEGORY" val="custom"/>
  <p:tag name="KSO_WM_TEMPLATE_INDEX" val="20204515"/>
  <p:tag name="KSO_WM_SLIDE_ID" val="custom20204515_1"/>
  <p:tag name="KSO_WM_TEMPLATE_MASTER_THUMB_INDEX" val="12"/>
  <p:tag name="KSO_WM_TEMPLATE_THUMBS_INDEX" val="1、4、7、8、9、10、11、12、16、21、22、23、26、31、33、34"/>
</p:tagLst>
</file>

<file path=ppt/tags/tag14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15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153.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54.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58.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59.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63.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64.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68.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69.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17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175.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76.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81.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82.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86.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87.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88.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92.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93.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194.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198.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19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203.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204.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08.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0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213.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214.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15.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19.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21.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25.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26.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27.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31.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3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201143_1*i*1"/>
  <p:tag name="KSO_WM_TEMPLATE_CATEGORY" val="diagram"/>
  <p:tag name="KSO_WM_TEMPLATE_INDEX" val="20201143"/>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143_1*i*2"/>
  <p:tag name="KSO_WM_TEMPLATE_CATEGORY" val="diagram"/>
  <p:tag name="KSO_WM_TEMPLATE_INDEX" val="20201143"/>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143_1*i*3"/>
  <p:tag name="KSO_WM_TEMPLATE_CATEGORY" val="diagram"/>
  <p:tag name="KSO_WM_TEMPLATE_INDEX" val="20201143"/>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143_1*i*4"/>
  <p:tag name="KSO_WM_TEMPLATE_CATEGORY" val="diagram"/>
  <p:tag name="KSO_WM_TEMPLATE_INDEX" val="20201143"/>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1143_1*i*5"/>
  <p:tag name="KSO_WM_TEMPLATE_CATEGORY" val="diagram"/>
  <p:tag name="KSO_WM_TEMPLATE_INDEX" val="20201143"/>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1143_1*i*6"/>
  <p:tag name="KSO_WM_TEMPLATE_CATEGORY" val="diagram"/>
  <p:tag name="KSO_WM_TEMPLATE_INDEX" val="20201143"/>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1143_1*i*7"/>
  <p:tag name="KSO_WM_TEMPLATE_CATEGORY" val="diagram"/>
  <p:tag name="KSO_WM_TEMPLATE_INDEX" val="20201143"/>
  <p:tag name="KSO_WM_UNIT_LAYERLEVEL" val="1"/>
  <p:tag name="KSO_WM_TAG_VERSION" val="1.0"/>
  <p:tag name="KSO_WM_BEAUTIFY_FLAG" val="#wm#"/>
</p:tagLst>
</file>

<file path=ppt/tags/tag239.xml><?xml version="1.0" encoding="utf-8"?>
<p:tagLst xmlns:p="http://schemas.openxmlformats.org/presentationml/2006/main">
  <p:tag name="KSO_WM_UNIT_ISCONTENTSTITLE" val="0"/>
  <p:tag name="KSO_WM_UNIT_PRESET_TEXT" val="点击&#13;输入大标题"/>
  <p:tag name="KSO_WM_UNIT_NOCLEAR" val="0"/>
  <p:tag name="KSO_WM_UNIT_SHOW_EDIT_AREA_INDICATION" val="1"/>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1143_1*a*1"/>
  <p:tag name="KSO_WM_TEMPLATE_CATEGORY" val="diagram"/>
  <p:tag name="KSO_WM_TEMPLATE_INDEX" val="2020114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PRESET_TEXT" val="点击输入正文"/>
  <p:tag name="KSO_WM_UNIT_NOCLEAR" val="0"/>
  <p:tag name="KSO_WM_UNIT_SHOW_EDIT_AREA_INDICATION" val="1"/>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diagram20201143_1*f*1"/>
  <p:tag name="KSO_WM_TEMPLATE_CATEGORY" val="diagram"/>
  <p:tag name="KSO_WM_TEMPLATE_INDEX" val="20201143"/>
  <p:tag name="KSO_WM_UNIT_LAYERLEVEL" val="1"/>
  <p:tag name="KSO_WM_TAG_VERSION" val="1.0"/>
  <p:tag name="KSO_WM_BEAUTIFY_FLAG" val="#wm#"/>
</p:tagLst>
</file>

<file path=ppt/tags/tag241.xml><?xml version="1.0" encoding="utf-8"?>
<p:tagLst xmlns:p="http://schemas.openxmlformats.org/presentationml/2006/main">
  <p:tag name="KSO_WM_BEAUTIFY_FLAG" val="#wm#"/>
  <p:tag name="KSO_WM_TEMPLATE_CATEGORY" val="diagram"/>
  <p:tag name="KSO_WM_TEMPLATE_INDEX" val="20201143"/>
  <p:tag name="KSO_WM_SLIDE_ID" val="diagram20201143_1"/>
  <p:tag name="KSO_WM_TEMPLATE_SUBCATEGORY" val="0"/>
  <p:tag name="KSO_WM_SLIDE_TYPE" val="text"/>
  <p:tag name="KSO_WM_SLIDE_SUBTYPE" val="picTxt"/>
  <p:tag name="KSO_WM_SLIDE_ITEM_CNT" val="0"/>
  <p:tag name="KSO_WM_SLIDE_INDEX" val="1"/>
  <p:tag name="KSO_WM_UNIT_SHOW_EDIT_AREA_INDICATION" val="1"/>
  <p:tag name="KSO_WM_SLIDE_SIZE" val="960*540"/>
  <p:tag name="KSO_WM_SLIDE_POSITION" val="0*0"/>
  <p:tag name="KSO_WM_TAG_VERSION" val="1.0"/>
  <p:tag name="KSO_WM_SLIDE_LAYOUT" val="a_d_f_k"/>
  <p:tag name="KSO_WM_SLIDE_LAYOUT_CNT" val="1_1_1_1"/>
</p:tagLst>
</file>

<file path=ppt/tags/tag24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diagram20201143_1*i*1"/>
  <p:tag name="KSO_WM_TEMPLATE_CATEGORY" val="diagram"/>
  <p:tag name="KSO_WM_TEMPLATE_INDEX" val="20201143"/>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143_1*i*2"/>
  <p:tag name="KSO_WM_TEMPLATE_CATEGORY" val="diagram"/>
  <p:tag name="KSO_WM_TEMPLATE_INDEX" val="20201143"/>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143_1*i*3"/>
  <p:tag name="KSO_WM_TEMPLATE_CATEGORY" val="diagram"/>
  <p:tag name="KSO_WM_TEMPLATE_INDEX" val="20201143"/>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143_1*i*4"/>
  <p:tag name="KSO_WM_TEMPLATE_CATEGORY" val="diagram"/>
  <p:tag name="KSO_WM_TEMPLATE_INDEX" val="20201143"/>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1143_1*i*5"/>
  <p:tag name="KSO_WM_TEMPLATE_CATEGORY" val="diagram"/>
  <p:tag name="KSO_WM_TEMPLATE_INDEX" val="20201143"/>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1143_1*i*6"/>
  <p:tag name="KSO_WM_TEMPLATE_CATEGORY" val="diagram"/>
  <p:tag name="KSO_WM_TEMPLATE_INDEX" val="20201143"/>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1143_1*i*7"/>
  <p:tag name="KSO_WM_TEMPLATE_CATEGORY" val="diagram"/>
  <p:tag name="KSO_WM_TEMPLATE_INDEX" val="20201143"/>
  <p:tag name="KSO_WM_UNIT_LAYERLEVEL" val="1"/>
  <p:tag name="KSO_WM_TAG_VERSION" val="1.0"/>
  <p:tag name="KSO_WM_BEAUTIFY_FLAG" val="#wm#"/>
</p:tagLst>
</file>

<file path=ppt/tags/tag249.xml><?xml version="1.0" encoding="utf-8"?>
<p:tagLst xmlns:p="http://schemas.openxmlformats.org/presentationml/2006/main">
  <p:tag name="KSO_WM_UNIT_PRESET_TEXT" val="点击输入正文"/>
  <p:tag name="KSO_WM_UNIT_NOCLEAR" val="0"/>
  <p:tag name="KSO_WM_UNIT_SHOW_EDIT_AREA_INDICATION" val="1"/>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diagram20201143_1*f*1"/>
  <p:tag name="KSO_WM_TEMPLATE_CATEGORY" val="diagram"/>
  <p:tag name="KSO_WM_TEMPLATE_INDEX" val="2020114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PRESET_TEXT" val="点击&#13;输入大标题"/>
  <p:tag name="KSO_WM_UNIT_NOCLEAR" val="0"/>
  <p:tag name="KSO_WM_UNIT_SHOW_EDIT_AREA_INDICATION" val="1"/>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1143_1*a*1"/>
  <p:tag name="KSO_WM_TEMPLATE_CATEGORY" val="diagram"/>
  <p:tag name="KSO_WM_TEMPLATE_INDEX" val="20201143"/>
  <p:tag name="KSO_WM_UNIT_LAYERLEVEL" val="1"/>
  <p:tag name="KSO_WM_TAG_VERSION" val="1.0"/>
  <p:tag name="KSO_WM_BEAUTIFY_FLAG" val="#wm#"/>
</p:tagLst>
</file>

<file path=ppt/tags/tag251.xml><?xml version="1.0" encoding="utf-8"?>
<p:tagLst xmlns:p="http://schemas.openxmlformats.org/presentationml/2006/main">
  <p:tag name="KSO_WM_BEAUTIFY_FLAG" val="#wm#"/>
  <p:tag name="KSO_WM_TEMPLATE_CATEGORY" val="diagram"/>
  <p:tag name="KSO_WM_TEMPLATE_INDEX" val="20201143"/>
  <p:tag name="KSO_WM_SLIDE_ID" val="diagram20201143_1"/>
  <p:tag name="KSO_WM_TEMPLATE_SUBCATEGORY" val="0"/>
  <p:tag name="KSO_WM_SLIDE_TYPE" val="text"/>
  <p:tag name="KSO_WM_SLIDE_SUBTYPE" val="picTxt"/>
  <p:tag name="KSO_WM_SLIDE_ITEM_CNT" val="0"/>
  <p:tag name="KSO_WM_SLIDE_INDEX" val="1"/>
  <p:tag name="KSO_WM_UNIT_SHOW_EDIT_AREA_INDICATION" val="1"/>
  <p:tag name="KSO_WM_SLIDE_SIZE" val="960*540"/>
  <p:tag name="KSO_WM_SLIDE_POSITION" val="0*0"/>
  <p:tag name="KSO_WM_TAG_VERSION" val="1.0"/>
  <p:tag name="KSO_WM_SLIDE_LAYOUT" val="a_d_f_k"/>
  <p:tag name="KSO_WM_SLIDE_LAYOUT_CNT" val="1_1_1_1"/>
</p:tagLst>
</file>

<file path=ppt/tags/tag25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25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257.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58.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62.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63.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64.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68.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69.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74.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7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2"/>
  <p:tag name="KSO_WM_UNIT_TYPE" val="e"/>
  <p:tag name="KSO_WM_UNIT_INDEX" val="1"/>
  <p:tag name="KSO_WM_UNIT_PRESET_TEXT" val="1"/>
  <p:tag name="KSO_WM_TEMPLATE_CATEGORY" val="custom"/>
  <p:tag name="KSO_WM_TEMPLATE_INDEX" val="20204515"/>
  <p:tag name="KSO_WM_UNIT_ID" val="custom20204515_7*e*1"/>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15"/>
  <p:tag name="KSO_WM_UNIT_ID" val="custom20204515_7*i*1"/>
  <p:tag name="KSO_WM_UNIT_TYPE" val="i"/>
  <p:tag name="KSO_WM_UNIT_INDEX"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0"/>
  <p:tag name="KSO_WM_UNIT_TYPE" val="b"/>
  <p:tag name="KSO_WM_UNIT_INDEX" val="1"/>
  <p:tag name="KSO_WM_UNIT_PRESET_TEXT" val="单击此处添加副标题内容"/>
  <p:tag name="KSO_WM_TEMPLATE_CATEGORY" val="custom"/>
  <p:tag name="KSO_WM_TEMPLATE_INDEX" val="20204515"/>
  <p:tag name="KSO_WM_UNIT_ID" val="custom20204515_7*b*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515"/>
  <p:tag name="KSO_WM_UNIT_ID" val="custom20204515_7*a*1"/>
</p:tagLst>
</file>

<file path=ppt/tags/tag27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515"/>
  <p:tag name="KSO_WM_SLIDE_ID" val="custom20204515_7"/>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84.xml><?xml version="1.0" encoding="utf-8"?>
<p:tagLst xmlns:p="http://schemas.openxmlformats.org/presentationml/2006/main">
  <p:tag name="KSO_WM_UNIT_PRESET_TEXT" val="点击输入正文"/>
  <p:tag name="KSO_WM_UNIT_NOCLEAR" val="0"/>
  <p:tag name="KSO_WM_UNIT_VALUE" val="154"/>
  <p:tag name="KSO_WM_UNIT_HIGHLIGHT" val="0"/>
  <p:tag name="KSO_WM_UNIT_COMPATIBLE" val="0"/>
  <p:tag name="KSO_WM_UNIT_DIAGRAM_ISNUMVISUAL" val="0"/>
  <p:tag name="KSO_WM_UNIT_DIAGRAM_ISREFERUNIT" val="0"/>
  <p:tag name="KSO_WM_UNIT_TYPE" val="f"/>
  <p:tag name="KSO_WM_UNIT_INDEX" val="1"/>
  <p:tag name="KSO_WM_UNIT_ID" val="diagram20200321_1*f*1"/>
  <p:tag name="KSO_WM_TEMPLATE_CATEGORY" val="diagram"/>
  <p:tag name="KSO_WM_TEMPLATE_INDEX" val="20200321"/>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Lst>
</file>

<file path=ppt/tags/tag285.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286.xml><?xml version="1.0" encoding="utf-8"?>
<p:tagLst xmlns:p="http://schemas.openxmlformats.org/presentationml/2006/main">
  <p:tag name="KSO_WM_UNIT_ISCONTENTSTITLE" val="0"/>
  <p:tag name="KSO_WM_UNIT_PRESET_TEXT" val="点击输入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321_1*a*1"/>
  <p:tag name="KSO_WM_TEMPLATE_CATEGORY" val="diagram"/>
  <p:tag name="KSO_WM_TEMPLATE_INDEX" val="20200321"/>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36;4"/>
  <p:tag name="KSO_WM_UNIT_BLOCK" val="0"/>
  <p:tag name="KSO_WM_UNIT_SM_LIMIT_TYPE"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321_1*i*1"/>
  <p:tag name="KSO_WM_TEMPLATE_CATEGORY" val="diagram"/>
  <p:tag name="KSO_WM_TEMPLATE_INDEX" val="20200321"/>
  <p:tag name="KSO_WM_UNIT_LAYERLEVEL" val="1"/>
  <p:tag name="KSO_WM_TAG_VERSION" val="1.0"/>
  <p:tag name="KSO_WM_BEAUTIFY_FLAG" val="#wm#"/>
  <p:tag name="KSO_WM_UNIT_PLACING_PICTURE_MD4" val="0"/>
  <p:tag name="KSO_WM_UNIT_BLOCK" val="0"/>
  <p:tag name="KSO_WM_UNIT_SM_LIMIT_TYPE" val="1"/>
  <p:tag name="KSO_WM_UNIT_DECORATE_INFO" val="{&quot;DecorateInfoX&quot;:{&quot;IsLeft&quot;:true,&quot;IsRight&quot;:false,&quot;IsAbs&quot;:false},&quot;DecorateInfoY&quot;:{&quot;IsTop&quot;:true,&quot;IsBottom&quot;:false,&quot;IsAbs&quot;:false}}"/>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1_1*i*2"/>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321_1*i*3"/>
  <p:tag name="KSO_WM_TEMPLATE_CATEGORY" val="diagram"/>
  <p:tag name="KSO_WM_TEMPLATE_INDEX" val="20200321"/>
  <p:tag name="KSO_WM_UNIT_LAYERLEVEL" val="1"/>
  <p:tag name="KSO_WM_TAG_VERSION" val="1.0"/>
  <p:tag name="KSO_WM_BEAUTIFY_FLAG" val="#wm#"/>
  <p:tag name="KSO_WM_UNIT_PLACING_PICTURE_MD4" val="0"/>
  <p:tag name="KSO_WM_UNIT_SM_LIMIT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diagram"/>
  <p:tag name="KSO_WM_TEMPLATE_INDEX" val="20200321"/>
  <p:tag name="KSO_WM_SLIDE_ID" val="diagram20200321_1"/>
  <p:tag name="KSO_WM_TEMPLATE_SUBCATEGORY" val="1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6*458"/>
  <p:tag name="KSO_WM_SLIDE_POSITION" val="47*34"/>
  <p:tag name="KSO_WM_TEMPLATE_MASTER_TYPE" val="0"/>
  <p:tag name="KSO_WM_TEMPLATE_COLOR_TYPE" val="1"/>
  <p:tag name="KSO_WM_UNIT_SHOW_EDIT_AREA_INDICATION" val="1"/>
  <p:tag name="KSO_WM_SLIDE_LAYOUT_INFO" val="{&quot;direction&quot;:0,&quot;horizontalAlign&quot;:-1,&quot;verticalAlign&quot;:-1,&quot;type&quot;:1,&quot;diagramDirection&quot;:0,&quot;canSetOverLayout&quot;:0,&quot;isOverLayout&quot;:0,&quot;normalSize&quot;:{&quot;size1&quot;:24.6},&quot;minSize&quot;:{&quot;size1&quot;:24.6},&quot;maxSize&quot;:{&quot;size1&quot;:32.8},&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0,&quot;verticalAlign&quot;:1,&quot;type&quot;:0,&quot;diagramDirection&quot;:0,&quot;canSetOverLayout&quot;:0,&quot;isOverLayout&quot;:0,&quot;margin&quot;:{&quot;left&quot;:1.69,&quot;top&quot;:1.69,&quot;right&quot;:1.69,&quot;bottom&quot;:1.244},&quot;edge&quot;:{&quot;left&quot;:true,&quot;top&quot;:true,&quot;right&quot;:true,&quot;bottom&quot;:false}},{&quot;direction&quot;:1,&quot;horizontalAlign&quot;:-1,&quot;verticalAlign&quot;:-1,&quot;type&quot;:0,&quot;diagramDirection&quot;:0,&quot;canSetOverLayout&quot;:0,&quot;isOverLayout&quot;:0,&quot;normalSize&quot;:{&quot;size1&quot;:68.1},&quot;minSize&quot;:{&quot;size1&quot;:36.2},&quot;maxSize&quot;:{&quot;size1&quot;:68.1},&quot;edge&quot;:{&quot;left&quot;:true,&quot;top&quot;:false,&quot;right&quot;:true,&quot;bottom&quot;:true},&quot;backgroundInfo&quot;:[{&quot;type&quot;:&quot;bottomTop&quot;,&quot;left&quot;:0.0,&quot;top&quot;:-0.05835757,&quot;right&quot;:0.0,&quot;bottom&quot;:0.05835757,&quot;leftAbs&quot;:false,&quot;topAbs&quot;:false,&quot;rightAbs&quot;:false,&quot;bottomAbs&quot;:false}],&quot;subLayout&quot;:[{&quot;direction&quot;:0,&quot;horizontalAlign&quot;:0,&quot;verticalAlign&quot;:1,&quot;type&quot;:1,&quot;diagramDirection&quot;:0,&quot;canSetOverLayout&quot;:1,&quot;isOverLayout&quot;:0,&quot;margin&quot;:{&quot;left&quot;:1.703,&quot;top&quot;:0.026,&quot;right&quot;:1.034,&quot;bottom&quot;:1.69},&quot;marginOverLayout&quot;:{&quot;left&quot;:0.0,&quot;top&quot;:0.026,&quot;right&quot;:1.034,&quot;bottom&quot;:1.69},&quot;edge&quot;:{&quot;left&quot;:true,&quot;top&quot;:false,&quot;right&quot;:false,&quot;bottom&quot;:true}},{&quot;direction&quot;:0,&quot;horizontalAlign&quot;:0,&quot;verticalAlign&quot;:1,&quot;type&quot;:0,&quot;diagramDirection&quot;:0,&quot;canSetOverLayout&quot;:0,&quot;isOverLayout&quot;:0,&quot;margin&quot;:{&quot;left&quot;:0.026,&quot;top&quot;:0.026,&quot;right&quot;:1.69,&quot;bottom&quot;:1.69},&quot;edge&quot;:{&quot;left&quot;:false,&quot;top&quot;:false,&quot;right&quot;:true,&quot;bottom&quot;:true}}]}]}"/>
  <p:tag name="KSO_WM_SLIDE_CAN_ADD_NAVIGATION" val="1"/>
  <p:tag name="KSO_WM_SLIDE_BACKGROUND" val="[&quot;general&quot;,&quot;frame&quot;,&quot;bottomTop&quot;]"/>
  <p:tag name="KSO_WM_SLIDE_RATIO" val="1.777778"/>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1_Office 主题​​">
  <a:themeElements>
    <a:clrScheme name="自定义 84">
      <a:dk1>
        <a:srgbClr val="000000"/>
      </a:dk1>
      <a:lt1>
        <a:srgbClr val="FFFFFF"/>
      </a:lt1>
      <a:dk2>
        <a:srgbClr val="EFEBEA"/>
      </a:dk2>
      <a:lt2>
        <a:srgbClr val="FCFBFB"/>
      </a:lt2>
      <a:accent1>
        <a:srgbClr val="C47D66"/>
      </a:accent1>
      <a:accent2>
        <a:srgbClr val="C28959"/>
      </a:accent2>
      <a:accent3>
        <a:srgbClr val="B89852"/>
      </a:accent3>
      <a:accent4>
        <a:srgbClr val="A6A854"/>
      </a:accent4>
      <a:accent5>
        <a:srgbClr val="8CB662"/>
      </a:accent5>
      <a:accent6>
        <a:srgbClr val="66C47D"/>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4731</Words>
  <Application>WPS 演示</Application>
  <PresentationFormat>宽屏</PresentationFormat>
  <Paragraphs>230</Paragraphs>
  <Slides>25</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vt:lpstr>
      <vt:lpstr>宋体</vt:lpstr>
      <vt:lpstr>Wingdings</vt:lpstr>
      <vt:lpstr>Calibri</vt:lpstr>
      <vt:lpstr>微软雅黑</vt:lpstr>
      <vt:lpstr>Arial Unicode MS</vt:lpstr>
      <vt:lpstr>汉仪旗黑-85S</vt:lpstr>
      <vt:lpstr>Segoe UI</vt:lpstr>
      <vt:lpstr>微软雅黑 Light</vt:lpstr>
      <vt:lpstr>BatangChe</vt:lpstr>
      <vt:lpstr>Segoe Print</vt:lpstr>
      <vt:lpstr>Wingdings</vt:lpstr>
      <vt:lpstr>Roboto Light</vt:lpstr>
      <vt:lpstr>Roboto</vt:lpstr>
      <vt:lpstr>Verdana</vt:lpstr>
      <vt:lpstr>字魂行云飞白体</vt:lpstr>
      <vt:lpstr>黑体</vt:lpstr>
      <vt:lpstr>Malgun Gothic</vt:lpstr>
      <vt:lpstr>MS Mincho</vt:lpstr>
      <vt:lpstr>Bahnschrift SemiBold SemiConden</vt:lpstr>
      <vt:lpstr>Bahnschrift</vt:lpstr>
      <vt:lpstr>Times New Roman</vt:lpstr>
      <vt:lpstr>1_Office 主题​​</vt:lpstr>
      <vt:lpstr>大数据时代</vt:lpstr>
      <vt:lpstr>AB Testing</vt:lpstr>
      <vt:lpstr>PowerPoint 演示文稿</vt:lpstr>
      <vt:lpstr>PowerPoint 演示文稿</vt:lpstr>
      <vt:lpstr>PowerPoint 演示文稿</vt:lpstr>
      <vt:lpstr>单击此处添加标题</vt:lpstr>
      <vt:lpstr>PowerPoint 演示文稿</vt:lpstr>
      <vt:lpstr>PowerPoint 演示文稿</vt:lpstr>
      <vt:lpstr>PowerPoint 演示文稿</vt:lpstr>
      <vt:lpstr>PowerPoint 演示文稿</vt:lpstr>
      <vt:lpstr>AB Testing</vt:lpstr>
      <vt:lpstr>PowerPoint 演示文稿</vt:lpstr>
      <vt:lpstr>Customer Segmentation</vt:lpstr>
      <vt:lpstr>PowerPoint 演示文稿</vt:lpstr>
      <vt:lpstr>PowerPoint 演示文稿</vt:lpstr>
      <vt:lpstr>PowerPoint 演示文稿</vt:lpstr>
      <vt:lpstr>PowerPoint 演示文稿</vt:lpstr>
      <vt:lpstr>PowerPoint 演示文稿</vt:lpstr>
      <vt:lpstr>Logistic Regression</vt:lpstr>
      <vt:lpstr>PowerPoint 演示文稿</vt:lpstr>
      <vt:lpstr>PowerPoint 演示文稿</vt:lpstr>
      <vt:lpstr>PowerPoint 演示文稿</vt:lpstr>
      <vt:lpstr>Model Evaluation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Rui Li</dc:creator>
  <cp:lastModifiedBy>李睿。Larry</cp:lastModifiedBy>
  <cp:revision>90</cp:revision>
  <dcterms:created xsi:type="dcterms:W3CDTF">2020-05-16T00:48:00Z</dcterms:created>
  <dcterms:modified xsi:type="dcterms:W3CDTF">2020-05-16T14:40:05Z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